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Poppins"/>
      <p:regular r:id="rId31"/>
      <p:bold r:id="rId32"/>
      <p:italic r:id="rId33"/>
      <p:boldItalic r:id="rId34"/>
    </p:embeddedFont>
    <p:embeddedFont>
      <p:font typeface="Bebas Neue"/>
      <p:regular r:id="rId35"/>
    </p:embeddedFont>
    <p:embeddedFont>
      <p:font typeface="Open Sans Medium"/>
      <p:regular r:id="rId36"/>
      <p:bold r:id="rId37"/>
      <p:italic r:id="rId38"/>
      <p:boldItalic r:id="rId39"/>
    </p:embeddedFont>
    <p:embeddedFont>
      <p:font typeface="Open Sans Light"/>
      <p:regular r:id="rId40"/>
      <p:bold r:id="rId41"/>
      <p:italic r:id="rId42"/>
      <p:boldItalic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57EBDA-A6A8-4168-8DC6-3EA5EED99F66}">
  <a:tblStyle styleId="{1957EBDA-A6A8-4168-8DC6-3EA5EED99F6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regular.fntdata"/><Relationship Id="rId20" Type="http://schemas.openxmlformats.org/officeDocument/2006/relationships/slide" Target="slides/slide15.xml"/><Relationship Id="rId42" Type="http://schemas.openxmlformats.org/officeDocument/2006/relationships/font" Target="fonts/OpenSansLight-italic.fntdata"/><Relationship Id="rId41" Type="http://schemas.openxmlformats.org/officeDocument/2006/relationships/font" Target="fonts/OpenSansLight-bold.fntdata"/><Relationship Id="rId22" Type="http://schemas.openxmlformats.org/officeDocument/2006/relationships/slide" Target="slides/slide17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6.xml"/><Relationship Id="rId43" Type="http://schemas.openxmlformats.org/officeDocument/2006/relationships/font" Target="fonts/OpenSansLight-boldItalic.fntdata"/><Relationship Id="rId24" Type="http://schemas.openxmlformats.org/officeDocument/2006/relationships/slide" Target="slides/slide19.xml"/><Relationship Id="rId46" Type="http://schemas.openxmlformats.org/officeDocument/2006/relationships/font" Target="fonts/OpenSans-italic.fntdata"/><Relationship Id="rId23" Type="http://schemas.openxmlformats.org/officeDocument/2006/relationships/slide" Target="slides/slide18.xml"/><Relationship Id="rId45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oppins-italic.fntdata"/><Relationship Id="rId10" Type="http://schemas.openxmlformats.org/officeDocument/2006/relationships/slide" Target="slides/slide5.xml"/><Relationship Id="rId32" Type="http://schemas.openxmlformats.org/officeDocument/2006/relationships/font" Target="fonts/Poppins-bold.fntdata"/><Relationship Id="rId13" Type="http://schemas.openxmlformats.org/officeDocument/2006/relationships/slide" Target="slides/slide8.xml"/><Relationship Id="rId35" Type="http://schemas.openxmlformats.org/officeDocument/2006/relationships/font" Target="fonts/BebasNeue-regular.fntdata"/><Relationship Id="rId12" Type="http://schemas.openxmlformats.org/officeDocument/2006/relationships/slide" Target="slides/slide7.xml"/><Relationship Id="rId34" Type="http://schemas.openxmlformats.org/officeDocument/2006/relationships/font" Target="fonts/Poppins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Medium-bold.fntdata"/><Relationship Id="rId14" Type="http://schemas.openxmlformats.org/officeDocument/2006/relationships/slide" Target="slides/slide9.xml"/><Relationship Id="rId36" Type="http://schemas.openxmlformats.org/officeDocument/2006/relationships/font" Target="fonts/OpenSansMedium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Medium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Medium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1e7c571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1e7c57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0092b08e67_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0092b08e67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0092b08e67_3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0092b08e67_3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0092b08e67_3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0092b08e67_3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0092b08e67_3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0092b08e67_3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0092b08e67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0092b08e67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dbf9124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7dbf9124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0092b08e67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0092b08e67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d16b9cd5f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d16b9cd5f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d16b9cd5f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d16b9cd5f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f9e629ec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f9e629e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d16b9cd5f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d16b9cd5f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0092b08e67_3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0092b08e67_3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1fb5f2df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1fb5f2df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1fb5f2df8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1fb5f2df8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d1887546c5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d1887546c5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05afc42a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105afc42a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0a8ba1281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a0a8ba1281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a0a8ba1281_3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a0a8ba1281_3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a0a8ba1281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a0a8ba1281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092b08e67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0092b08e67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092b08e67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0092b08e67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092b08e67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0092b08e67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customers each have a unique customer ID, and provide us with their first name, last name, email address, and phone number. When they purchase tickets, they can use a credit card with a unique card number, cardholder name, security code, expiry date, and billing address.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Movies are identified by a unique movie ID, and include information such as the movie title, duration, and type. Each ticket sold at Cinplex cinema has a unique ticket ID, and includes details like the movie title, scheduled time, seat ID, ticket price, and ticket type. There are three types of tickets available - adult, student, and children.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we organize showings with a unique showing ticket ID, which includes information about the location, start time, end time, and theatre room number.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0092b08e67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0092b08e6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require customers to purchase a ticket to watch a movie, and a single customer can purchase one or more tickets. Each ticket can only be purchased by one customer, but a single credit card can be used to pay for multiple tickets.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ticket can only be used to watch one movie, but a movie with its details can be placed on one or more tickets. Additionally, a movie can be projected by one or more showings, and each showing can only project one movie at a time.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44971" y="811613"/>
            <a:ext cx="3856800" cy="2530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5100" y="3532750"/>
            <a:ext cx="3528900" cy="714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>
            <p:ph idx="2" type="pic"/>
          </p:nvPr>
        </p:nvSpPr>
        <p:spPr>
          <a:xfrm>
            <a:off x="5116125" y="621000"/>
            <a:ext cx="3406800" cy="390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hasCustomPrompt="1" type="title"/>
          </p:nvPr>
        </p:nvSpPr>
        <p:spPr>
          <a:xfrm>
            <a:off x="2017954" y="621000"/>
            <a:ext cx="5379600" cy="9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/>
          <p:nvPr>
            <p:ph idx="1" type="subTitle"/>
          </p:nvPr>
        </p:nvSpPr>
        <p:spPr>
          <a:xfrm>
            <a:off x="1786575" y="1554600"/>
            <a:ext cx="56109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11"/>
          <p:cNvSpPr/>
          <p:nvPr>
            <p:ph idx="2" type="pic"/>
          </p:nvPr>
        </p:nvSpPr>
        <p:spPr>
          <a:xfrm>
            <a:off x="1902100" y="2412050"/>
            <a:ext cx="5340000" cy="2079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72000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hasCustomPrompt="1" idx="2" type="title"/>
          </p:nvPr>
        </p:nvSpPr>
        <p:spPr>
          <a:xfrm>
            <a:off x="715100" y="1554713"/>
            <a:ext cx="705300" cy="434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/>
          <p:nvPr>
            <p:ph idx="1" type="subTitle"/>
          </p:nvPr>
        </p:nvSpPr>
        <p:spPr>
          <a:xfrm>
            <a:off x="1483550" y="1703777"/>
            <a:ext cx="28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hasCustomPrompt="1" idx="3" type="title"/>
          </p:nvPr>
        </p:nvSpPr>
        <p:spPr>
          <a:xfrm>
            <a:off x="715100" y="2719375"/>
            <a:ext cx="705300" cy="434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/>
          <p:nvPr>
            <p:ph idx="4" type="subTitle"/>
          </p:nvPr>
        </p:nvSpPr>
        <p:spPr>
          <a:xfrm>
            <a:off x="1483550" y="2873820"/>
            <a:ext cx="28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hasCustomPrompt="1" idx="5" type="title"/>
          </p:nvPr>
        </p:nvSpPr>
        <p:spPr>
          <a:xfrm>
            <a:off x="715100" y="3884039"/>
            <a:ext cx="705300" cy="434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/>
          <p:nvPr>
            <p:ph idx="6" type="subTitle"/>
          </p:nvPr>
        </p:nvSpPr>
        <p:spPr>
          <a:xfrm>
            <a:off x="1483550" y="4043850"/>
            <a:ext cx="28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hasCustomPrompt="1" idx="7" type="title"/>
          </p:nvPr>
        </p:nvSpPr>
        <p:spPr>
          <a:xfrm>
            <a:off x="4813476" y="1554713"/>
            <a:ext cx="705300" cy="434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/>
          <p:nvPr>
            <p:ph idx="8" type="subTitle"/>
          </p:nvPr>
        </p:nvSpPr>
        <p:spPr>
          <a:xfrm>
            <a:off x="5587900" y="1703775"/>
            <a:ext cx="283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hasCustomPrompt="1" idx="9" type="title"/>
          </p:nvPr>
        </p:nvSpPr>
        <p:spPr>
          <a:xfrm>
            <a:off x="4813476" y="2719379"/>
            <a:ext cx="705300" cy="434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idx="13" type="subTitle"/>
          </p:nvPr>
        </p:nvSpPr>
        <p:spPr>
          <a:xfrm>
            <a:off x="5587900" y="2873811"/>
            <a:ext cx="283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hasCustomPrompt="1" idx="14" type="title"/>
          </p:nvPr>
        </p:nvSpPr>
        <p:spPr>
          <a:xfrm>
            <a:off x="4813476" y="3884046"/>
            <a:ext cx="705300" cy="434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idx="15" type="subTitle"/>
          </p:nvPr>
        </p:nvSpPr>
        <p:spPr>
          <a:xfrm>
            <a:off x="5587900" y="4043850"/>
            <a:ext cx="283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6" type="subTitle"/>
          </p:nvPr>
        </p:nvSpPr>
        <p:spPr>
          <a:xfrm>
            <a:off x="1483550" y="1278875"/>
            <a:ext cx="28410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7" type="subTitle"/>
          </p:nvPr>
        </p:nvSpPr>
        <p:spPr>
          <a:xfrm>
            <a:off x="1483550" y="2448914"/>
            <a:ext cx="28410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8" type="subTitle"/>
          </p:nvPr>
        </p:nvSpPr>
        <p:spPr>
          <a:xfrm>
            <a:off x="1483550" y="3618940"/>
            <a:ext cx="28410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9" type="subTitle"/>
          </p:nvPr>
        </p:nvSpPr>
        <p:spPr>
          <a:xfrm>
            <a:off x="5587900" y="1278875"/>
            <a:ext cx="28350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20" type="subTitle"/>
          </p:nvPr>
        </p:nvSpPr>
        <p:spPr>
          <a:xfrm>
            <a:off x="5587900" y="2448913"/>
            <a:ext cx="28350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21" type="subTitle"/>
          </p:nvPr>
        </p:nvSpPr>
        <p:spPr>
          <a:xfrm>
            <a:off x="5587900" y="3618940"/>
            <a:ext cx="28350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985400" y="3233762"/>
            <a:ext cx="44196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3796675" y="1412936"/>
            <a:ext cx="4608300" cy="17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 flipH="1">
            <a:off x="621000" y="621000"/>
            <a:ext cx="2811000" cy="390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720000" y="1732650"/>
            <a:ext cx="4487100" cy="21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720000" y="526200"/>
            <a:ext cx="448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15"/>
          <p:cNvSpPr/>
          <p:nvPr>
            <p:ph idx="2" type="pic"/>
          </p:nvPr>
        </p:nvSpPr>
        <p:spPr>
          <a:xfrm>
            <a:off x="5376325" y="621000"/>
            <a:ext cx="3146700" cy="390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720000" y="2169624"/>
            <a:ext cx="2933700" cy="12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72000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72000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720000" y="1152475"/>
            <a:ext cx="385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572000" y="1152475"/>
            <a:ext cx="385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4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720000" y="526200"/>
            <a:ext cx="385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subTitle"/>
          </p:nvPr>
        </p:nvSpPr>
        <p:spPr>
          <a:xfrm>
            <a:off x="720000" y="1809684"/>
            <a:ext cx="3515100" cy="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2" type="subTitle"/>
          </p:nvPr>
        </p:nvSpPr>
        <p:spPr>
          <a:xfrm>
            <a:off x="720000" y="1384775"/>
            <a:ext cx="35151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3" type="subTitle"/>
          </p:nvPr>
        </p:nvSpPr>
        <p:spPr>
          <a:xfrm>
            <a:off x="720000" y="3505726"/>
            <a:ext cx="3515100" cy="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4" type="subTitle"/>
          </p:nvPr>
        </p:nvSpPr>
        <p:spPr>
          <a:xfrm>
            <a:off x="720000" y="3080817"/>
            <a:ext cx="35151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5" type="subTitle"/>
          </p:nvPr>
        </p:nvSpPr>
        <p:spPr>
          <a:xfrm>
            <a:off x="4608125" y="3505730"/>
            <a:ext cx="3515100" cy="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6" type="subTitle"/>
          </p:nvPr>
        </p:nvSpPr>
        <p:spPr>
          <a:xfrm>
            <a:off x="4608125" y="3080825"/>
            <a:ext cx="35151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7" name="Google Shape;87;p18"/>
          <p:cNvSpPr/>
          <p:nvPr>
            <p:ph idx="7" type="pic"/>
          </p:nvPr>
        </p:nvSpPr>
        <p:spPr>
          <a:xfrm>
            <a:off x="4726700" y="621000"/>
            <a:ext cx="3796200" cy="1969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72000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subTitle"/>
          </p:nvPr>
        </p:nvSpPr>
        <p:spPr>
          <a:xfrm>
            <a:off x="720000" y="2194327"/>
            <a:ext cx="237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2" type="subTitle"/>
          </p:nvPr>
        </p:nvSpPr>
        <p:spPr>
          <a:xfrm>
            <a:off x="720000" y="1940675"/>
            <a:ext cx="2373900" cy="40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3" type="subTitle"/>
          </p:nvPr>
        </p:nvSpPr>
        <p:spPr>
          <a:xfrm>
            <a:off x="3387500" y="2194327"/>
            <a:ext cx="237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4" type="subTitle"/>
          </p:nvPr>
        </p:nvSpPr>
        <p:spPr>
          <a:xfrm>
            <a:off x="3387500" y="1940675"/>
            <a:ext cx="2373900" cy="40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5" type="subTitle"/>
          </p:nvPr>
        </p:nvSpPr>
        <p:spPr>
          <a:xfrm>
            <a:off x="6054999" y="2194327"/>
            <a:ext cx="237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6" type="subTitle"/>
          </p:nvPr>
        </p:nvSpPr>
        <p:spPr>
          <a:xfrm>
            <a:off x="6055000" y="1940675"/>
            <a:ext cx="2373900" cy="40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6" name="Google Shape;96;p19"/>
          <p:cNvSpPr/>
          <p:nvPr>
            <p:ph idx="7" type="pic"/>
          </p:nvPr>
        </p:nvSpPr>
        <p:spPr>
          <a:xfrm>
            <a:off x="831225" y="3019500"/>
            <a:ext cx="7481700" cy="150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72000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1569325" y="1737759"/>
            <a:ext cx="26487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2" type="subTitle"/>
          </p:nvPr>
        </p:nvSpPr>
        <p:spPr>
          <a:xfrm>
            <a:off x="1569336" y="1312850"/>
            <a:ext cx="2648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3" type="subTitle"/>
          </p:nvPr>
        </p:nvSpPr>
        <p:spPr>
          <a:xfrm>
            <a:off x="1569325" y="3389153"/>
            <a:ext cx="26487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4" type="subTitle"/>
          </p:nvPr>
        </p:nvSpPr>
        <p:spPr>
          <a:xfrm>
            <a:off x="1569336" y="2964244"/>
            <a:ext cx="2648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5" type="subTitle"/>
          </p:nvPr>
        </p:nvSpPr>
        <p:spPr>
          <a:xfrm>
            <a:off x="5714201" y="1737759"/>
            <a:ext cx="26487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6" type="subTitle"/>
          </p:nvPr>
        </p:nvSpPr>
        <p:spPr>
          <a:xfrm>
            <a:off x="5714212" y="1312850"/>
            <a:ext cx="2648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7" type="subTitle"/>
          </p:nvPr>
        </p:nvSpPr>
        <p:spPr>
          <a:xfrm>
            <a:off x="5714201" y="3389153"/>
            <a:ext cx="26487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8" type="subTitle"/>
          </p:nvPr>
        </p:nvSpPr>
        <p:spPr>
          <a:xfrm>
            <a:off x="5714212" y="2964244"/>
            <a:ext cx="2648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5095" y="2318673"/>
            <a:ext cx="2916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393895" y="1370556"/>
            <a:ext cx="123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5095" y="3059544"/>
            <a:ext cx="29163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>
            <p:ph idx="3" type="pic"/>
          </p:nvPr>
        </p:nvSpPr>
        <p:spPr>
          <a:xfrm>
            <a:off x="4353275" y="615950"/>
            <a:ext cx="4169700" cy="3906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BLANK_1_1_1_1_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72000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720000" y="1954624"/>
            <a:ext cx="22995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2" type="subTitle"/>
          </p:nvPr>
        </p:nvSpPr>
        <p:spPr>
          <a:xfrm>
            <a:off x="720000" y="1523996"/>
            <a:ext cx="2299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3" type="subTitle"/>
          </p:nvPr>
        </p:nvSpPr>
        <p:spPr>
          <a:xfrm>
            <a:off x="3424700" y="1954624"/>
            <a:ext cx="22995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4" type="subTitle"/>
          </p:nvPr>
        </p:nvSpPr>
        <p:spPr>
          <a:xfrm>
            <a:off x="3424700" y="1523996"/>
            <a:ext cx="2299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5" type="subTitle"/>
          </p:nvPr>
        </p:nvSpPr>
        <p:spPr>
          <a:xfrm>
            <a:off x="6129400" y="1954624"/>
            <a:ext cx="22995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6" type="subTitle"/>
          </p:nvPr>
        </p:nvSpPr>
        <p:spPr>
          <a:xfrm>
            <a:off x="6129400" y="1523996"/>
            <a:ext cx="2299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7" type="subTitle"/>
          </p:nvPr>
        </p:nvSpPr>
        <p:spPr>
          <a:xfrm>
            <a:off x="2072350" y="3640774"/>
            <a:ext cx="22995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8" type="subTitle"/>
          </p:nvPr>
        </p:nvSpPr>
        <p:spPr>
          <a:xfrm>
            <a:off x="2072350" y="3210146"/>
            <a:ext cx="2299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9" type="subTitle"/>
          </p:nvPr>
        </p:nvSpPr>
        <p:spPr>
          <a:xfrm>
            <a:off x="4777050" y="3640774"/>
            <a:ext cx="22995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3" type="subTitle"/>
          </p:nvPr>
        </p:nvSpPr>
        <p:spPr>
          <a:xfrm>
            <a:off x="4777050" y="3210146"/>
            <a:ext cx="22995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72000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771575" y="2223627"/>
            <a:ext cx="20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2" type="subTitle"/>
          </p:nvPr>
        </p:nvSpPr>
        <p:spPr>
          <a:xfrm>
            <a:off x="771575" y="1798725"/>
            <a:ext cx="20988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3" type="subTitle"/>
          </p:nvPr>
        </p:nvSpPr>
        <p:spPr>
          <a:xfrm>
            <a:off x="3522650" y="2223636"/>
            <a:ext cx="20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4" type="subTitle"/>
          </p:nvPr>
        </p:nvSpPr>
        <p:spPr>
          <a:xfrm>
            <a:off x="3522650" y="1798733"/>
            <a:ext cx="20988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5" name="Google Shape;125;p22"/>
          <p:cNvSpPr txBox="1"/>
          <p:nvPr>
            <p:ph idx="5" type="subTitle"/>
          </p:nvPr>
        </p:nvSpPr>
        <p:spPr>
          <a:xfrm>
            <a:off x="6273725" y="2223636"/>
            <a:ext cx="20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6" type="subTitle"/>
          </p:nvPr>
        </p:nvSpPr>
        <p:spPr>
          <a:xfrm>
            <a:off x="6273725" y="1798733"/>
            <a:ext cx="20988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7" name="Google Shape;127;p22"/>
          <p:cNvSpPr txBox="1"/>
          <p:nvPr>
            <p:ph idx="7" type="subTitle"/>
          </p:nvPr>
        </p:nvSpPr>
        <p:spPr>
          <a:xfrm>
            <a:off x="771575" y="4012877"/>
            <a:ext cx="20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8" type="subTitle"/>
          </p:nvPr>
        </p:nvSpPr>
        <p:spPr>
          <a:xfrm>
            <a:off x="771575" y="3587975"/>
            <a:ext cx="20988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idx="9" type="subTitle"/>
          </p:nvPr>
        </p:nvSpPr>
        <p:spPr>
          <a:xfrm>
            <a:off x="3522650" y="4012886"/>
            <a:ext cx="20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3" type="subTitle"/>
          </p:nvPr>
        </p:nvSpPr>
        <p:spPr>
          <a:xfrm>
            <a:off x="3522650" y="3587983"/>
            <a:ext cx="20988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14" type="subTitle"/>
          </p:nvPr>
        </p:nvSpPr>
        <p:spPr>
          <a:xfrm>
            <a:off x="6273725" y="4012886"/>
            <a:ext cx="209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5" type="subTitle"/>
          </p:nvPr>
        </p:nvSpPr>
        <p:spPr>
          <a:xfrm>
            <a:off x="6273725" y="3587983"/>
            <a:ext cx="20988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hasCustomPrompt="1" type="title"/>
          </p:nvPr>
        </p:nvSpPr>
        <p:spPr>
          <a:xfrm>
            <a:off x="968400" y="2064300"/>
            <a:ext cx="939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5" name="Google Shape;135;p23"/>
          <p:cNvSpPr txBox="1"/>
          <p:nvPr>
            <p:ph idx="2" type="title"/>
          </p:nvPr>
        </p:nvSpPr>
        <p:spPr>
          <a:xfrm>
            <a:off x="72000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" type="subTitle"/>
          </p:nvPr>
        </p:nvSpPr>
        <p:spPr>
          <a:xfrm>
            <a:off x="715100" y="3331013"/>
            <a:ext cx="2342700" cy="8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3" type="subTitle"/>
          </p:nvPr>
        </p:nvSpPr>
        <p:spPr>
          <a:xfrm>
            <a:off x="715100" y="2906088"/>
            <a:ext cx="234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hasCustomPrompt="1" idx="4" type="title"/>
          </p:nvPr>
        </p:nvSpPr>
        <p:spPr>
          <a:xfrm>
            <a:off x="3647562" y="2064300"/>
            <a:ext cx="939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9" name="Google Shape;139;p23"/>
          <p:cNvSpPr txBox="1"/>
          <p:nvPr>
            <p:ph idx="5" type="subTitle"/>
          </p:nvPr>
        </p:nvSpPr>
        <p:spPr>
          <a:xfrm>
            <a:off x="3400700" y="3331013"/>
            <a:ext cx="2342700" cy="8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6" type="subTitle"/>
          </p:nvPr>
        </p:nvSpPr>
        <p:spPr>
          <a:xfrm>
            <a:off x="3400700" y="2906088"/>
            <a:ext cx="234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1" name="Google Shape;141;p23"/>
          <p:cNvSpPr txBox="1"/>
          <p:nvPr>
            <p:ph hasCustomPrompt="1" idx="7" type="title"/>
          </p:nvPr>
        </p:nvSpPr>
        <p:spPr>
          <a:xfrm>
            <a:off x="6326725" y="2064300"/>
            <a:ext cx="939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2" name="Google Shape;142;p23"/>
          <p:cNvSpPr txBox="1"/>
          <p:nvPr>
            <p:ph idx="8" type="subTitle"/>
          </p:nvPr>
        </p:nvSpPr>
        <p:spPr>
          <a:xfrm>
            <a:off x="6086300" y="3331013"/>
            <a:ext cx="2342700" cy="8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9" type="subTitle"/>
          </p:nvPr>
        </p:nvSpPr>
        <p:spPr>
          <a:xfrm>
            <a:off x="6086300" y="2906088"/>
            <a:ext cx="23427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ctrTitle"/>
          </p:nvPr>
        </p:nvSpPr>
        <p:spPr>
          <a:xfrm>
            <a:off x="955170" y="561125"/>
            <a:ext cx="37134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6" name="Google Shape;146;p24"/>
          <p:cNvSpPr txBox="1"/>
          <p:nvPr>
            <p:ph idx="1" type="subTitle"/>
          </p:nvPr>
        </p:nvSpPr>
        <p:spPr>
          <a:xfrm>
            <a:off x="715100" y="1320450"/>
            <a:ext cx="3953400" cy="16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7" name="Google Shape;147;p24"/>
          <p:cNvSpPr/>
          <p:nvPr>
            <p:ph idx="2" type="pic"/>
          </p:nvPr>
        </p:nvSpPr>
        <p:spPr>
          <a:xfrm>
            <a:off x="4840100" y="621000"/>
            <a:ext cx="3682800" cy="386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4"/>
          <p:cNvSpPr txBox="1"/>
          <p:nvPr/>
        </p:nvSpPr>
        <p:spPr>
          <a:xfrm>
            <a:off x="715107" y="3633112"/>
            <a:ext cx="364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highlight>
                <a:srgbClr val="DFDEFC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25"/>
          <p:cNvCxnSpPr/>
          <p:nvPr/>
        </p:nvCxnSpPr>
        <p:spPr>
          <a:xfrm>
            <a:off x="858337" y="1016263"/>
            <a:ext cx="0" cy="22629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5"/>
          <p:cNvSpPr/>
          <p:nvPr/>
        </p:nvSpPr>
        <p:spPr>
          <a:xfrm>
            <a:off x="5116150" y="4382125"/>
            <a:ext cx="3406800" cy="14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/>
          <p:nvPr/>
        </p:nvSpPr>
        <p:spPr>
          <a:xfrm>
            <a:off x="621000" y="4382100"/>
            <a:ext cx="2811000" cy="14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2000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715100" y="1836075"/>
            <a:ext cx="3459900" cy="25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715100" y="1292625"/>
            <a:ext cx="34599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72000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3" type="subTitle"/>
          </p:nvPr>
        </p:nvSpPr>
        <p:spPr>
          <a:xfrm>
            <a:off x="4812272" y="1836075"/>
            <a:ext cx="3459900" cy="25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4" type="subTitle"/>
          </p:nvPr>
        </p:nvSpPr>
        <p:spPr>
          <a:xfrm>
            <a:off x="4812272" y="1292625"/>
            <a:ext cx="34599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72000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720000" y="1745025"/>
            <a:ext cx="4275900" cy="27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Poppins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720000" y="526200"/>
            <a:ext cx="49233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2050350" y="1143000"/>
            <a:ext cx="5510700" cy="28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>
            <p:ph idx="2" type="pic"/>
          </p:nvPr>
        </p:nvSpPr>
        <p:spPr>
          <a:xfrm>
            <a:off x="1203450" y="621000"/>
            <a:ext cx="6737100" cy="20391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1098475" y="2769849"/>
            <a:ext cx="3264300" cy="163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4645725" y="2769850"/>
            <a:ext cx="3525300" cy="183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1042000" y="3499550"/>
            <a:ext cx="4345800" cy="11091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b="1" sz="3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b="1" sz="3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b="1" sz="3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b="1" sz="3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b="1" sz="3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b="1" sz="3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b="1" sz="3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b="1" sz="3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oppins"/>
              <a:buNone/>
              <a:defRPr b="1" sz="3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ctrTitle"/>
          </p:nvPr>
        </p:nvSpPr>
        <p:spPr>
          <a:xfrm>
            <a:off x="950875" y="362950"/>
            <a:ext cx="4336800" cy="20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PROJECT</a:t>
            </a:r>
            <a:r>
              <a:rPr lang="en" sz="4200"/>
              <a:t> 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PRESENTATION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CINEPLEX 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159" name="Google Shape;159;p27"/>
          <p:cNvSpPr txBox="1"/>
          <p:nvPr>
            <p:ph idx="1" type="subTitle"/>
          </p:nvPr>
        </p:nvSpPr>
        <p:spPr>
          <a:xfrm>
            <a:off x="948100" y="2402350"/>
            <a:ext cx="8286000" cy="9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51C75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" name="Google Shape;160;p27"/>
          <p:cNvCxnSpPr/>
          <p:nvPr/>
        </p:nvCxnSpPr>
        <p:spPr>
          <a:xfrm>
            <a:off x="779262" y="362938"/>
            <a:ext cx="0" cy="22629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7"/>
          <p:cNvSpPr/>
          <p:nvPr/>
        </p:nvSpPr>
        <p:spPr>
          <a:xfrm>
            <a:off x="5459300" y="4515400"/>
            <a:ext cx="3406800" cy="14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9300" y="1781000"/>
            <a:ext cx="3406802" cy="2734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396900" y="230975"/>
            <a:ext cx="683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E-R Model(Edited version)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50" y="803675"/>
            <a:ext cx="7614899" cy="40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2050350" y="1143000"/>
            <a:ext cx="6929100" cy="28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Database Design 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</a:rPr>
              <a:t>&amp; Implementation</a:t>
            </a:r>
            <a:endParaRPr sz="4500">
              <a:solidFill>
                <a:schemeClr val="dk1"/>
              </a:solidFill>
            </a:endParaRPr>
          </a:p>
        </p:txBody>
      </p:sp>
      <p:cxnSp>
        <p:nvCxnSpPr>
          <p:cNvPr id="238" name="Google Shape;238;p37"/>
          <p:cNvCxnSpPr/>
          <p:nvPr/>
        </p:nvCxnSpPr>
        <p:spPr>
          <a:xfrm rot="10800000">
            <a:off x="1816207" y="1615575"/>
            <a:ext cx="0" cy="19305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type="title"/>
          </p:nvPr>
        </p:nvSpPr>
        <p:spPr>
          <a:xfrm>
            <a:off x="322125" y="2118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Design &amp;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Data Integrity Control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44" name="Google Shape;244;p38"/>
          <p:cNvGraphicFramePr/>
          <p:nvPr/>
        </p:nvGraphicFramePr>
        <p:xfrm>
          <a:off x="466725" y="94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{1957EBDA-A6A8-4168-8DC6-3EA5EED99F66}</a:tableStyleId>
              </a:tblPr>
              <a:tblGrid>
                <a:gridCol w="1428750"/>
                <a:gridCol w="1552575"/>
                <a:gridCol w="1209675"/>
                <a:gridCol w="1362075"/>
                <a:gridCol w="1285875"/>
                <a:gridCol w="1371600"/>
              </a:tblGrid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Table Name</a:t>
                      </a:r>
                      <a:endParaRPr b="1" sz="1300">
                        <a:solidFill>
                          <a:srgbClr val="FFFFFF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Column Name</a:t>
                      </a:r>
                      <a:endParaRPr b="1" sz="1300">
                        <a:solidFill>
                          <a:srgbClr val="FFFFFF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Key</a:t>
                      </a:r>
                      <a:endParaRPr b="1" sz="1300">
                        <a:solidFill>
                          <a:srgbClr val="FFFFFF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Data Type</a:t>
                      </a:r>
                      <a:endParaRPr b="1" sz="1300">
                        <a:solidFill>
                          <a:srgbClr val="FFFFFF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Allow Nulls</a:t>
                      </a:r>
                      <a:endParaRPr b="1" sz="1300">
                        <a:solidFill>
                          <a:srgbClr val="FFFFFF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Foreign Key</a:t>
                      </a:r>
                      <a:endParaRPr b="1" sz="1300">
                        <a:solidFill>
                          <a:srgbClr val="FFFFFF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</a:rPr>
                        <a:t> Customer</a:t>
                      </a:r>
                      <a:endParaRPr b="1" sz="1500">
                        <a:solidFill>
                          <a:schemeClr val="dk2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Customer_ID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PK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INT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</a:rPr>
                        <a:t> Movie</a:t>
                      </a:r>
                      <a:endParaRPr b="1" sz="1500">
                        <a:solidFill>
                          <a:schemeClr val="dk2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Movie_ID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PK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INT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</a:rPr>
                        <a:t> Credit_Card</a:t>
                      </a:r>
                      <a:endParaRPr b="1" sz="1500">
                        <a:solidFill>
                          <a:schemeClr val="dk2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Card_Number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PK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CHAR(16)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</a:rPr>
                        <a:t>Showing</a:t>
                      </a:r>
                      <a:endParaRPr b="1" sz="1500">
                        <a:solidFill>
                          <a:schemeClr val="dk2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Showing_Ticket_ID</a:t>
                      </a:r>
                      <a:endParaRPr sz="12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PK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INT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Movie_ID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INT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FK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</a:tr>
              <a:tr h="3810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</a:rPr>
                        <a:t> Ticket</a:t>
                      </a:r>
                      <a:endParaRPr b="1" sz="1500">
                        <a:solidFill>
                          <a:schemeClr val="dk2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Ticket_ID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PK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INT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Customer_ID 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INT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FK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Movie_ID 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INT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FK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Card_Number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 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CHAR(16)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FK</a:t>
                      </a:r>
                      <a:endParaRPr sz="1300"/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FFE">
                        <a:alpha val="8302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/>
        </p:nvSpPr>
        <p:spPr>
          <a:xfrm>
            <a:off x="141275" y="1173875"/>
            <a:ext cx="2930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01. 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 Table</a:t>
            </a:r>
            <a:endParaRPr b="1" sz="1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39"/>
          <p:cNvSpPr txBox="1"/>
          <p:nvPr>
            <p:ph type="title"/>
          </p:nvPr>
        </p:nvSpPr>
        <p:spPr>
          <a:xfrm>
            <a:off x="195925" y="2819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</a:t>
            </a:r>
            <a:r>
              <a:rPr lang="en">
                <a:solidFill>
                  <a:schemeClr val="dk1"/>
                </a:solidFill>
              </a:rPr>
              <a:t>Creation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1" name="Google Shape;2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75" y="1639638"/>
            <a:ext cx="2264896" cy="1156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52" name="Google Shape;252;p39"/>
          <p:cNvSpPr txBox="1"/>
          <p:nvPr/>
        </p:nvSpPr>
        <p:spPr>
          <a:xfrm>
            <a:off x="141275" y="3010150"/>
            <a:ext cx="2930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02. 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CREDIT_CARD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Table</a:t>
            </a:r>
            <a:endParaRPr b="1" sz="1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3" name="Google Shape;25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275" y="3425350"/>
            <a:ext cx="2525800" cy="1202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54" name="Google Shape;254;p39"/>
          <p:cNvSpPr txBox="1"/>
          <p:nvPr/>
        </p:nvSpPr>
        <p:spPr>
          <a:xfrm>
            <a:off x="2847775" y="1173875"/>
            <a:ext cx="2930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03. 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MOVIE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Table</a:t>
            </a:r>
            <a:endParaRPr b="1" sz="1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3137" y="1639650"/>
            <a:ext cx="2322611" cy="1064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56" name="Google Shape;256;p39"/>
          <p:cNvSpPr txBox="1"/>
          <p:nvPr/>
        </p:nvSpPr>
        <p:spPr>
          <a:xfrm>
            <a:off x="2891000" y="2932275"/>
            <a:ext cx="2930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04. 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SHOWING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Table</a:t>
            </a:r>
            <a:endParaRPr b="1" sz="1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7" name="Google Shape;2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1500" y="3425350"/>
            <a:ext cx="2572726" cy="13998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58" name="Google Shape;258;p39"/>
          <p:cNvSpPr txBox="1"/>
          <p:nvPr/>
        </p:nvSpPr>
        <p:spPr>
          <a:xfrm>
            <a:off x="5582700" y="1407475"/>
            <a:ext cx="2930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05. 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TICKET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Table</a:t>
            </a:r>
            <a:endParaRPr b="1" sz="1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8675" y="1822675"/>
            <a:ext cx="3443575" cy="246388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title"/>
          </p:nvPr>
        </p:nvSpPr>
        <p:spPr>
          <a:xfrm>
            <a:off x="322125" y="2118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Relational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Diagram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65" name="Google Shape;2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313" y="882725"/>
            <a:ext cx="5575374" cy="40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type="title"/>
          </p:nvPr>
        </p:nvSpPr>
        <p:spPr>
          <a:xfrm>
            <a:off x="0" y="-32050"/>
            <a:ext cx="85098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Data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41"/>
          <p:cNvSpPr txBox="1"/>
          <p:nvPr/>
        </p:nvSpPr>
        <p:spPr>
          <a:xfrm>
            <a:off x="6438688" y="2710050"/>
            <a:ext cx="27912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Sample Data - SHOWING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211375" y="2652738"/>
            <a:ext cx="1891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Sample Data - MOVIE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3306625" y="1609075"/>
            <a:ext cx="2791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41"/>
          <p:cNvSpPr txBox="1"/>
          <p:nvPr/>
        </p:nvSpPr>
        <p:spPr>
          <a:xfrm>
            <a:off x="3083500" y="633600"/>
            <a:ext cx="2791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Sample Data - CUSTOMER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41"/>
          <p:cNvSpPr txBox="1"/>
          <p:nvPr/>
        </p:nvSpPr>
        <p:spPr>
          <a:xfrm>
            <a:off x="3252625" y="3347250"/>
            <a:ext cx="2791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6" name="Google Shape;2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175" y="952325"/>
            <a:ext cx="3994651" cy="194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0" y="3114475"/>
            <a:ext cx="3442611" cy="20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3175" y="3114475"/>
            <a:ext cx="5430826" cy="2072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41"/>
          <p:cNvCxnSpPr/>
          <p:nvPr/>
        </p:nvCxnSpPr>
        <p:spPr>
          <a:xfrm>
            <a:off x="57050" y="586625"/>
            <a:ext cx="2657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/>
          <p:nvPr>
            <p:ph type="title"/>
          </p:nvPr>
        </p:nvSpPr>
        <p:spPr>
          <a:xfrm>
            <a:off x="0" y="-7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</a:t>
            </a:r>
            <a:r>
              <a:rPr lang="en">
                <a:solidFill>
                  <a:schemeClr val="dk1"/>
                </a:solidFill>
              </a:rPr>
              <a:t>Data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4654838" y="42200"/>
            <a:ext cx="2791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 Sample Data - CREDIT_CARD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42"/>
          <p:cNvSpPr txBox="1"/>
          <p:nvPr/>
        </p:nvSpPr>
        <p:spPr>
          <a:xfrm>
            <a:off x="3270350" y="2576450"/>
            <a:ext cx="2791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Sample Data - TICKET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7" name="Google Shape;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875" y="438515"/>
            <a:ext cx="6187125" cy="211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825" y="2946350"/>
            <a:ext cx="8572398" cy="2197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42"/>
          <p:cNvCxnSpPr/>
          <p:nvPr/>
        </p:nvCxnSpPr>
        <p:spPr>
          <a:xfrm>
            <a:off x="211375" y="565500"/>
            <a:ext cx="2657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/>
          <p:nvPr>
            <p:ph type="title"/>
          </p:nvPr>
        </p:nvSpPr>
        <p:spPr>
          <a:xfrm>
            <a:off x="93525" y="594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</a:t>
            </a:r>
            <a:r>
              <a:rPr lang="en">
                <a:solidFill>
                  <a:schemeClr val="dk1"/>
                </a:solidFill>
              </a:rPr>
              <a:t>SQL Queries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5" name="Google Shape;295;p43"/>
          <p:cNvSpPr txBox="1"/>
          <p:nvPr/>
        </p:nvSpPr>
        <p:spPr>
          <a:xfrm>
            <a:off x="127200" y="873525"/>
            <a:ext cx="81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 customer name, email address, and phone number sorted by name.</a:t>
            </a:r>
            <a:r>
              <a:rPr b="1" lang="en">
                <a:solidFill>
                  <a:srgbClr val="21212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 b="1">
              <a:solidFill>
                <a:srgbClr val="21212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6" name="Google Shape;296;p43"/>
          <p:cNvSpPr txBox="1"/>
          <p:nvPr/>
        </p:nvSpPr>
        <p:spPr>
          <a:xfrm>
            <a:off x="127200" y="1470588"/>
            <a:ext cx="5224200" cy="121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SELECT </a:t>
            </a:r>
            <a:endParaRPr sz="12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DISTINCT</a:t>
            </a:r>
            <a:r>
              <a:rPr lang="en" sz="1200">
                <a:solidFill>
                  <a:srgbClr val="0000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CONCAT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(First_Name, ' ', Last_Name) AS Name,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Email_Address, Phone_Number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FROM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CUSTOMER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ORDER BY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Name;</a:t>
            </a:r>
            <a:endParaRPr sz="1200">
              <a:solidFill>
                <a:srgbClr val="0000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97" name="Google Shape;297;p43"/>
          <p:cNvSpPr txBox="1"/>
          <p:nvPr/>
        </p:nvSpPr>
        <p:spPr>
          <a:xfrm>
            <a:off x="4090375" y="2005313"/>
            <a:ext cx="258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Sample Results:</a:t>
            </a:r>
            <a:endParaRPr u="sng"/>
          </a:p>
        </p:txBody>
      </p:sp>
      <p:sp>
        <p:nvSpPr>
          <p:cNvPr id="298" name="Google Shape;298;p43"/>
          <p:cNvSpPr txBox="1"/>
          <p:nvPr/>
        </p:nvSpPr>
        <p:spPr>
          <a:xfrm>
            <a:off x="127200" y="1169300"/>
            <a:ext cx="258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Sample Code:</a:t>
            </a:r>
            <a:endParaRPr i="1" sz="1200" u="sng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9" name="Google Shape;299;p43"/>
          <p:cNvCxnSpPr/>
          <p:nvPr/>
        </p:nvCxnSpPr>
        <p:spPr>
          <a:xfrm>
            <a:off x="203400" y="752850"/>
            <a:ext cx="2657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0" name="Google Shape;3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375" y="2374625"/>
            <a:ext cx="5053624" cy="2761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>
            <p:ph type="title"/>
          </p:nvPr>
        </p:nvSpPr>
        <p:spPr>
          <a:xfrm>
            <a:off x="93525" y="594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</a:t>
            </a:r>
            <a:r>
              <a:rPr lang="en">
                <a:solidFill>
                  <a:schemeClr val="dk1"/>
                </a:solidFill>
              </a:rPr>
              <a:t>SQL Queries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6" name="Google Shape;306;p44"/>
          <p:cNvSpPr txBox="1"/>
          <p:nvPr/>
        </p:nvSpPr>
        <p:spPr>
          <a:xfrm>
            <a:off x="127200" y="752850"/>
            <a:ext cx="811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Get data for customers who watches Sci-Fi movie(Also can be used for seeing how many customers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watching a specific movie by changing the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Where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Condition)</a:t>
            </a:r>
            <a:endParaRPr b="1">
              <a:solidFill>
                <a:srgbClr val="21212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127200" y="1348850"/>
            <a:ext cx="6216600" cy="275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SELECT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  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TICKET.Ticket_ID, TICKET.Seat_ID,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TICKET.Scheduled_Time, CUSTOMER.Customer_ID,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CUSTOMER.First_Name, CUSTOMER.Last_Name, MOVIE.Movie_Type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FROM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          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TICKET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INNER JOIN</a:t>
            </a:r>
            <a:endParaRPr sz="12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CUSTOMER </a:t>
            </a:r>
            <a:r>
              <a:rPr lang="en" sz="12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ON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TICKET.Customer_ID = CUSTOMER.Customer_ID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INNER JOIN</a:t>
            </a:r>
            <a:endParaRPr sz="12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MOVIE </a:t>
            </a:r>
            <a:r>
              <a:rPr lang="en" sz="12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ON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TICKET.Movie_ID = MOVIE.Movie_ID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WHERE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Movie.Movie_Type='Sci-Fi'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ORDER BY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Ticket.Customer_ID</a:t>
            </a:r>
            <a:endParaRPr sz="11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308" name="Google Shape;308;p44"/>
          <p:cNvSpPr txBox="1"/>
          <p:nvPr/>
        </p:nvSpPr>
        <p:spPr>
          <a:xfrm>
            <a:off x="1259000" y="3734738"/>
            <a:ext cx="258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Sample Results:</a:t>
            </a:r>
            <a:endParaRPr u="sng"/>
          </a:p>
        </p:txBody>
      </p:sp>
      <p:sp>
        <p:nvSpPr>
          <p:cNvPr id="309" name="Google Shape;309;p44"/>
          <p:cNvSpPr txBox="1"/>
          <p:nvPr/>
        </p:nvSpPr>
        <p:spPr>
          <a:xfrm>
            <a:off x="127200" y="1121000"/>
            <a:ext cx="258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Sample Code:</a:t>
            </a:r>
            <a:endParaRPr i="1" sz="1200" u="sng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0" name="Google Shape;310;p44"/>
          <p:cNvCxnSpPr/>
          <p:nvPr/>
        </p:nvCxnSpPr>
        <p:spPr>
          <a:xfrm>
            <a:off x="203400" y="752850"/>
            <a:ext cx="2657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1" name="Google Shape;3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000" y="4095316"/>
            <a:ext cx="7885001" cy="1048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>
            <p:ph type="title"/>
          </p:nvPr>
        </p:nvSpPr>
        <p:spPr>
          <a:xfrm>
            <a:off x="93525" y="594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</a:t>
            </a:r>
            <a:r>
              <a:rPr lang="en">
                <a:solidFill>
                  <a:schemeClr val="dk1"/>
                </a:solidFill>
              </a:rPr>
              <a:t>SQL Queries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127200" y="873525"/>
            <a:ext cx="811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Get data for a specific customer, find the total amount they paid for their ticket. 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45"/>
          <p:cNvSpPr txBox="1"/>
          <p:nvPr/>
        </p:nvSpPr>
        <p:spPr>
          <a:xfrm>
            <a:off x="127200" y="1331250"/>
            <a:ext cx="5259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SELECT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CUSTOMER.Customer_ID,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CUSTOMER.First_Name,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CUSTOMER.Last_Name,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SUM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(TICKET.Ticket_Price) </a:t>
            </a:r>
            <a:r>
              <a:rPr lang="en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AS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Total_Amount_Paid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FROM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TICKET 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INNER JOIN </a:t>
            </a:r>
            <a:endParaRPr sz="12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CUSTOMER </a:t>
            </a:r>
            <a:r>
              <a:rPr lang="en" sz="12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ON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TICKET.Customer_ID = CUSTOMER.Customer_ID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WHERE</a:t>
            </a: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CUSTOMER.Customer_ID = 5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GROUP BY </a:t>
            </a:r>
            <a:endParaRPr sz="12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CUSTOMER.Customer_ID,CUSTOMER.First_Name,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CUSTOMER.Last_Name;</a:t>
            </a:r>
            <a:endParaRPr sz="12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19" name="Google Shape;319;p45"/>
          <p:cNvSpPr txBox="1"/>
          <p:nvPr/>
        </p:nvSpPr>
        <p:spPr>
          <a:xfrm>
            <a:off x="5421650" y="1125038"/>
            <a:ext cx="258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Sample Results:</a:t>
            </a:r>
            <a:endParaRPr u="sng"/>
          </a:p>
        </p:txBody>
      </p:sp>
      <p:sp>
        <p:nvSpPr>
          <p:cNvPr id="320" name="Google Shape;320;p45"/>
          <p:cNvSpPr txBox="1"/>
          <p:nvPr/>
        </p:nvSpPr>
        <p:spPr>
          <a:xfrm>
            <a:off x="127200" y="1125050"/>
            <a:ext cx="258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Sample Code:</a:t>
            </a:r>
            <a:endParaRPr i="1" sz="1200" u="sng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1" name="Google Shape;321;p45"/>
          <p:cNvCxnSpPr/>
          <p:nvPr/>
        </p:nvCxnSpPr>
        <p:spPr>
          <a:xfrm>
            <a:off x="203400" y="752850"/>
            <a:ext cx="2657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2" name="Google Shape;32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525" y="1720438"/>
            <a:ext cx="4037476" cy="236172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5"/>
          <p:cNvSpPr txBox="1"/>
          <p:nvPr/>
        </p:nvSpPr>
        <p:spPr>
          <a:xfrm>
            <a:off x="5421650" y="1420025"/>
            <a:ext cx="265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By Removing the WHERE condition</a:t>
            </a:r>
            <a:endParaRPr sz="1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4" name="Google Shape;324;p45"/>
          <p:cNvSpPr txBox="1"/>
          <p:nvPr/>
        </p:nvSpPr>
        <p:spPr>
          <a:xfrm>
            <a:off x="3537700" y="4132650"/>
            <a:ext cx="265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Without</a:t>
            </a:r>
            <a:r>
              <a:rPr lang="en" sz="1000">
                <a:solidFill>
                  <a:schemeClr val="dk2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Removing the WHERE condition</a:t>
            </a:r>
            <a:endParaRPr sz="1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25" name="Google Shape;32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7693" y="4471350"/>
            <a:ext cx="5414700" cy="6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idx="16" type="subTitle"/>
          </p:nvPr>
        </p:nvSpPr>
        <p:spPr>
          <a:xfrm>
            <a:off x="1274900" y="1039975"/>
            <a:ext cx="3586500" cy="13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-Scope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-Functional Requirements</a:t>
            </a:r>
            <a:endParaRPr b="0" sz="1500"/>
          </a:p>
        </p:txBody>
      </p:sp>
      <p:sp>
        <p:nvSpPr>
          <p:cNvPr id="168" name="Google Shape;168;p28"/>
          <p:cNvSpPr txBox="1"/>
          <p:nvPr>
            <p:ph idx="17" type="subTitle"/>
          </p:nvPr>
        </p:nvSpPr>
        <p:spPr>
          <a:xfrm>
            <a:off x="1328525" y="2864975"/>
            <a:ext cx="3437400" cy="228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Design &amp; Implementation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-Table Design and Data Integrity Control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-Table Creation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-Relational Diagram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-Sample Data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-Sample SQL Queries</a:t>
            </a:r>
            <a:endParaRPr b="0" sz="1500"/>
          </a:p>
        </p:txBody>
      </p:sp>
      <p:sp>
        <p:nvSpPr>
          <p:cNvPr id="169" name="Google Shape;169;p28"/>
          <p:cNvSpPr txBox="1"/>
          <p:nvPr>
            <p:ph idx="19" type="subTitle"/>
          </p:nvPr>
        </p:nvSpPr>
        <p:spPr>
          <a:xfrm>
            <a:off x="5571200" y="1279075"/>
            <a:ext cx="3339300" cy="134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Modeling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-Business rules &amp; assumptions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-E-R Data Model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-Relational Schema</a:t>
            </a:r>
            <a:endParaRPr b="0" sz="1500"/>
          </a:p>
        </p:txBody>
      </p:sp>
      <p:sp>
        <p:nvSpPr>
          <p:cNvPr id="170" name="Google Shape;170;p28"/>
          <p:cNvSpPr txBox="1"/>
          <p:nvPr>
            <p:ph idx="20" type="subTitle"/>
          </p:nvPr>
        </p:nvSpPr>
        <p:spPr>
          <a:xfrm>
            <a:off x="5587900" y="2864975"/>
            <a:ext cx="3556200" cy="22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&amp; Conclusion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-Achievement</a:t>
            </a:r>
            <a:endParaRPr b="0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-</a:t>
            </a:r>
            <a:r>
              <a:rPr b="0" lang="en" sz="1500">
                <a:latin typeface="Open Sans"/>
                <a:ea typeface="Open Sans"/>
                <a:cs typeface="Open Sans"/>
                <a:sym typeface="Open Sans"/>
              </a:rPr>
              <a:t>Further development &amp; improvement</a:t>
            </a:r>
            <a:endParaRPr b="0"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8"/>
          <p:cNvSpPr txBox="1"/>
          <p:nvPr>
            <p:ph idx="2" type="title"/>
          </p:nvPr>
        </p:nvSpPr>
        <p:spPr>
          <a:xfrm>
            <a:off x="640125" y="1518925"/>
            <a:ext cx="7053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2" name="Google Shape;172;p28"/>
          <p:cNvSpPr txBox="1"/>
          <p:nvPr>
            <p:ph idx="3" type="title"/>
          </p:nvPr>
        </p:nvSpPr>
        <p:spPr>
          <a:xfrm>
            <a:off x="640125" y="3288875"/>
            <a:ext cx="7053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3" name="Google Shape;173;p28"/>
          <p:cNvSpPr txBox="1"/>
          <p:nvPr>
            <p:ph idx="7" type="title"/>
          </p:nvPr>
        </p:nvSpPr>
        <p:spPr>
          <a:xfrm>
            <a:off x="4863651" y="1518925"/>
            <a:ext cx="7053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4" name="Google Shape;174;p28"/>
          <p:cNvSpPr txBox="1"/>
          <p:nvPr>
            <p:ph idx="9" type="title"/>
          </p:nvPr>
        </p:nvSpPr>
        <p:spPr>
          <a:xfrm>
            <a:off x="4863651" y="3288879"/>
            <a:ext cx="7053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5" name="Google Shape;175;p28"/>
          <p:cNvSpPr txBox="1"/>
          <p:nvPr>
            <p:ph type="title"/>
          </p:nvPr>
        </p:nvSpPr>
        <p:spPr>
          <a:xfrm>
            <a:off x="720000" y="399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</a:t>
            </a:r>
            <a:r>
              <a:rPr lang="en">
                <a:solidFill>
                  <a:schemeClr val="dk1"/>
                </a:solidFill>
              </a:rPr>
              <a:t>CONTENTS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76" name="Google Shape;176;p28"/>
          <p:cNvCxnSpPr/>
          <p:nvPr/>
        </p:nvCxnSpPr>
        <p:spPr>
          <a:xfrm>
            <a:off x="624650" y="1953325"/>
            <a:ext cx="590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8"/>
          <p:cNvCxnSpPr/>
          <p:nvPr/>
        </p:nvCxnSpPr>
        <p:spPr>
          <a:xfrm>
            <a:off x="640125" y="3723274"/>
            <a:ext cx="590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8"/>
          <p:cNvCxnSpPr/>
          <p:nvPr/>
        </p:nvCxnSpPr>
        <p:spPr>
          <a:xfrm>
            <a:off x="4920956" y="2028300"/>
            <a:ext cx="590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8"/>
          <p:cNvCxnSpPr/>
          <p:nvPr/>
        </p:nvCxnSpPr>
        <p:spPr>
          <a:xfrm>
            <a:off x="4920956" y="3723274"/>
            <a:ext cx="590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/>
          <p:nvPr>
            <p:ph type="title"/>
          </p:nvPr>
        </p:nvSpPr>
        <p:spPr>
          <a:xfrm>
            <a:off x="93525" y="594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</a:t>
            </a:r>
            <a:r>
              <a:rPr lang="en">
                <a:solidFill>
                  <a:schemeClr val="dk1"/>
                </a:solidFill>
              </a:rPr>
              <a:t>SQL Queries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1" name="Google Shape;331;p46"/>
          <p:cNvSpPr txBox="1"/>
          <p:nvPr/>
        </p:nvSpPr>
        <p:spPr>
          <a:xfrm>
            <a:off x="127200" y="873525"/>
            <a:ext cx="811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Get data for customers who watched ‘A Night of Mystery’ on April 1, 2023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46"/>
          <p:cNvSpPr txBox="1"/>
          <p:nvPr/>
        </p:nvSpPr>
        <p:spPr>
          <a:xfrm>
            <a:off x="127200" y="1330225"/>
            <a:ext cx="86607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SELECT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CUSTOMER.Customer_ID, </a:t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CONCAT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(CUSTOMER.First_Name, ' ', CUSTOMER.Last_Name) </a:t>
            </a:r>
            <a:r>
              <a:rPr lang="en" sz="11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AS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Customer_Name,</a:t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TICKET.Scheduled_Time,MOVIE.Movie_Title,SHOWING.Showing_Location,SHOWING.Theatre_Room_Number</a:t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FROM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TICKET</a:t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INNER JOIN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CUSTOMER </a:t>
            </a:r>
            <a:r>
              <a:rPr lang="en" sz="11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ON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TICKET.Customer_ID = CUSTOMER.Customer_I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</a:t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INNER JOIN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MOVIE </a:t>
            </a:r>
            <a:r>
              <a:rPr lang="en" sz="11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ON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TICKET.Movie_ID = MOVIE.Movie_ID</a:t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INNER JOIN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SHOWING </a:t>
            </a:r>
            <a:r>
              <a:rPr lang="en" sz="11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ON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TICKET.Movie_ID = SHOWING.Movie_ID</a:t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WHERE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MOVIE.Movie_Title = 'A Night of Mystery'</a:t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TICKET.Scheduled_Time = '2023-04-01 19:30:00.000'</a:t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TICKET.Scheduled_Time = SHOWING.Showing_Start_Time</a:t>
            </a:r>
            <a:endParaRPr sz="1100">
              <a:solidFill>
                <a:srgbClr val="21212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ORDER BY</a:t>
            </a:r>
            <a:r>
              <a:rPr lang="en" sz="1100">
                <a:solidFill>
                  <a:srgbClr val="21212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CUSTOMER.Customer_ID;</a:t>
            </a:r>
            <a:endParaRPr sz="1000">
              <a:solidFill>
                <a:srgbClr val="0000FF"/>
              </a:solidFill>
            </a:endParaRPr>
          </a:p>
        </p:txBody>
      </p:sp>
      <p:sp>
        <p:nvSpPr>
          <p:cNvPr id="333" name="Google Shape;333;p46"/>
          <p:cNvSpPr txBox="1"/>
          <p:nvPr/>
        </p:nvSpPr>
        <p:spPr>
          <a:xfrm>
            <a:off x="127200" y="4055775"/>
            <a:ext cx="258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Sample Results:</a:t>
            </a:r>
            <a:endParaRPr u="sng"/>
          </a:p>
        </p:txBody>
      </p:sp>
      <p:sp>
        <p:nvSpPr>
          <p:cNvPr id="334" name="Google Shape;334;p46"/>
          <p:cNvSpPr txBox="1"/>
          <p:nvPr/>
        </p:nvSpPr>
        <p:spPr>
          <a:xfrm>
            <a:off x="127200" y="1119525"/>
            <a:ext cx="258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Sample Code:</a:t>
            </a:r>
            <a:endParaRPr i="1" sz="1200" u="sng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5" name="Google Shape;335;p46"/>
          <p:cNvCxnSpPr/>
          <p:nvPr/>
        </p:nvCxnSpPr>
        <p:spPr>
          <a:xfrm>
            <a:off x="203400" y="752850"/>
            <a:ext cx="2657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6" name="Google Shape;33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5" y="4425075"/>
            <a:ext cx="9043550" cy="7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/>
          <p:nvPr>
            <p:ph type="title"/>
          </p:nvPr>
        </p:nvSpPr>
        <p:spPr>
          <a:xfrm>
            <a:off x="2050350" y="1143000"/>
            <a:ext cx="6929100" cy="28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Evaluation 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</a:rPr>
              <a:t>&amp; Conclusion</a:t>
            </a:r>
            <a:endParaRPr sz="4500">
              <a:solidFill>
                <a:schemeClr val="dk1"/>
              </a:solidFill>
            </a:endParaRPr>
          </a:p>
        </p:txBody>
      </p:sp>
      <p:cxnSp>
        <p:nvCxnSpPr>
          <p:cNvPr id="342" name="Google Shape;342;p47"/>
          <p:cNvCxnSpPr/>
          <p:nvPr/>
        </p:nvCxnSpPr>
        <p:spPr>
          <a:xfrm rot="10800000">
            <a:off x="1816207" y="1615575"/>
            <a:ext cx="0" cy="19305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8"/>
          <p:cNvSpPr txBox="1"/>
          <p:nvPr>
            <p:ph idx="1" type="body"/>
          </p:nvPr>
        </p:nvSpPr>
        <p:spPr>
          <a:xfrm>
            <a:off x="720000" y="13810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Our functional </a:t>
            </a:r>
            <a:r>
              <a:rPr lang="en" sz="1800"/>
              <a:t>database</a:t>
            </a:r>
            <a:r>
              <a:rPr lang="en" sz="1800"/>
              <a:t> is simply for each degree of user to adapt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Clients can through the database to search the movies, movies’ detail, select available seats and purchase the movie tickets online </a:t>
            </a:r>
            <a:r>
              <a:rPr lang="en" sz="1800"/>
              <a:t>directly.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Our database can search and </a:t>
            </a:r>
            <a:r>
              <a:rPr lang="en" sz="1800"/>
              <a:t>retrieve</a:t>
            </a:r>
            <a:r>
              <a:rPr lang="en" sz="1800"/>
              <a:t> information related to the movies, movie showings, customers, tickets, payment informations and so on. </a:t>
            </a:r>
            <a:endParaRPr sz="1800"/>
          </a:p>
        </p:txBody>
      </p:sp>
      <p:sp>
        <p:nvSpPr>
          <p:cNvPr id="348" name="Google Shape;348;p48"/>
          <p:cNvSpPr txBox="1"/>
          <p:nvPr>
            <p:ph type="title"/>
          </p:nvPr>
        </p:nvSpPr>
        <p:spPr>
          <a:xfrm>
            <a:off x="720000" y="4965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Achievement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 txBox="1"/>
          <p:nvPr>
            <p:ph idx="1" type="body"/>
          </p:nvPr>
        </p:nvSpPr>
        <p:spPr>
          <a:xfrm>
            <a:off x="226400" y="1153250"/>
            <a:ext cx="4104900" cy="38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Advantage</a:t>
            </a:r>
            <a:endParaRPr b="1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Easily scale to meet the demands of growing businesses, allowing us to manage large amounts of data without compromising performance.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Provides robust security features to help protect data, such as encryption, access control, and auditing.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Flexibility</a:t>
            </a:r>
            <a:r>
              <a:rPr lang="en" sz="1300"/>
              <a:t> of data view and </a:t>
            </a:r>
            <a:r>
              <a:rPr lang="en" sz="1300"/>
              <a:t>interpretation. </a:t>
            </a:r>
            <a:endParaRPr sz="1300"/>
          </a:p>
          <a:p>
            <a:pPr indent="0" lvl="0" marL="45720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9"/>
          <p:cNvSpPr txBox="1"/>
          <p:nvPr>
            <p:ph type="title"/>
          </p:nvPr>
        </p:nvSpPr>
        <p:spPr>
          <a:xfrm>
            <a:off x="226400" y="408350"/>
            <a:ext cx="8684400" cy="7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Advantage and Limitation of Microsoft SQL Server </a:t>
            </a:r>
            <a:endParaRPr sz="2600"/>
          </a:p>
        </p:txBody>
      </p:sp>
      <p:sp>
        <p:nvSpPr>
          <p:cNvPr id="355" name="Google Shape;355;p49"/>
          <p:cNvSpPr txBox="1"/>
          <p:nvPr>
            <p:ph idx="1" type="body"/>
          </p:nvPr>
        </p:nvSpPr>
        <p:spPr>
          <a:xfrm>
            <a:off x="4599975" y="1099800"/>
            <a:ext cx="4243500" cy="38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Limitation</a:t>
            </a:r>
            <a:endParaRPr b="1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Cost will be expensive, especially for larger deployments that require more licenses and hardware.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SQL Server can be complex to configure and manage, requiring skilled database administrators to ensure optimal performance and security.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SQL Server is primarily designed for Windows-based environments and may not work well on other operating systems, limiting its portability to different platforms.</a:t>
            </a:r>
            <a:endParaRPr sz="1300"/>
          </a:p>
          <a:p>
            <a:pPr indent="0" lvl="0" marL="45720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0"/>
          <p:cNvSpPr txBox="1"/>
          <p:nvPr>
            <p:ph type="title"/>
          </p:nvPr>
        </p:nvSpPr>
        <p:spPr>
          <a:xfrm>
            <a:off x="489075" y="3337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Learned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1" name="Google Shape;361;p50"/>
          <p:cNvSpPr txBox="1"/>
          <p:nvPr/>
        </p:nvSpPr>
        <p:spPr>
          <a:xfrm>
            <a:off x="478625" y="1135850"/>
            <a:ext cx="784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Learned how to create tables, transform them into relational diagrams on Microsoft SQL.​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50"/>
          <p:cNvSpPr txBox="1"/>
          <p:nvPr/>
        </p:nvSpPr>
        <p:spPr>
          <a:xfrm>
            <a:off x="489075" y="1837575"/>
            <a:ext cx="784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Learned how to create sample data and insert data into data tables with following the table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constraints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50"/>
          <p:cNvSpPr txBox="1"/>
          <p:nvPr/>
        </p:nvSpPr>
        <p:spPr>
          <a:xfrm>
            <a:off x="522375" y="3420825"/>
            <a:ext cx="78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Learned how to identify relations and table constraints for integrity control.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50"/>
          <p:cNvSpPr txBox="1"/>
          <p:nvPr/>
        </p:nvSpPr>
        <p:spPr>
          <a:xfrm>
            <a:off x="489075" y="2539300"/>
            <a:ext cx="770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Learned to design sample queries for extracting data from database on Microsoft SQL.​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1"/>
          <p:cNvSpPr txBox="1"/>
          <p:nvPr>
            <p:ph idx="1" type="subTitle"/>
          </p:nvPr>
        </p:nvSpPr>
        <p:spPr>
          <a:xfrm>
            <a:off x="1569325" y="2425750"/>
            <a:ext cx="60810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Better Processing Situation that a transaction can include multiple tickets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Key: Transaction_ID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Foreign Key: Customer_ID, Card_Number</a:t>
            </a:r>
            <a:endParaRPr/>
          </a:p>
        </p:txBody>
      </p:sp>
      <p:sp>
        <p:nvSpPr>
          <p:cNvPr id="370" name="Google Shape;370;p51"/>
          <p:cNvSpPr txBox="1"/>
          <p:nvPr>
            <p:ph type="title"/>
          </p:nvPr>
        </p:nvSpPr>
        <p:spPr>
          <a:xfrm>
            <a:off x="692250" y="526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MADE POST PRESENTATION</a:t>
            </a:r>
            <a:endParaRPr/>
          </a:p>
        </p:txBody>
      </p:sp>
      <p:sp>
        <p:nvSpPr>
          <p:cNvPr id="371" name="Google Shape;371;p51"/>
          <p:cNvSpPr txBox="1"/>
          <p:nvPr>
            <p:ph idx="2" type="subTitle"/>
          </p:nvPr>
        </p:nvSpPr>
        <p:spPr>
          <a:xfrm>
            <a:off x="1569327" y="1884350"/>
            <a:ext cx="6219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 OF A NEW TABLE - TRANSACTION </a:t>
            </a:r>
            <a:endParaRPr/>
          </a:p>
        </p:txBody>
      </p:sp>
      <p:cxnSp>
        <p:nvCxnSpPr>
          <p:cNvPr id="372" name="Google Shape;372;p51"/>
          <p:cNvCxnSpPr/>
          <p:nvPr/>
        </p:nvCxnSpPr>
        <p:spPr>
          <a:xfrm rot="10800000">
            <a:off x="864443" y="2351775"/>
            <a:ext cx="0" cy="4908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73" name="Google Shape;373;p51"/>
          <p:cNvGrpSpPr/>
          <p:nvPr/>
        </p:nvGrpSpPr>
        <p:grpSpPr>
          <a:xfrm>
            <a:off x="1013088" y="2386218"/>
            <a:ext cx="420796" cy="421914"/>
            <a:chOff x="-1333200" y="2770450"/>
            <a:chExt cx="291450" cy="292225"/>
          </a:xfrm>
        </p:grpSpPr>
        <p:sp>
          <p:nvSpPr>
            <p:cNvPr id="374" name="Google Shape;374;p51"/>
            <p:cNvSpPr/>
            <p:nvPr/>
          </p:nvSpPr>
          <p:spPr>
            <a:xfrm>
              <a:off x="-1299325" y="2808250"/>
              <a:ext cx="222925" cy="134725"/>
            </a:xfrm>
            <a:custGeom>
              <a:rect b="b" l="l" r="r" t="t"/>
              <a:pathLst>
                <a:path extrusionOk="0" h="5389" w="8917">
                  <a:moveTo>
                    <a:pt x="7877" y="631"/>
                  </a:moveTo>
                  <a:cubicBezTo>
                    <a:pt x="8066" y="631"/>
                    <a:pt x="8223" y="789"/>
                    <a:pt x="8223" y="978"/>
                  </a:cubicBezTo>
                  <a:cubicBezTo>
                    <a:pt x="8223" y="1167"/>
                    <a:pt x="8066" y="1324"/>
                    <a:pt x="7877" y="1324"/>
                  </a:cubicBezTo>
                  <a:cubicBezTo>
                    <a:pt x="7656" y="1324"/>
                    <a:pt x="7498" y="1167"/>
                    <a:pt x="7498" y="978"/>
                  </a:cubicBezTo>
                  <a:cubicBezTo>
                    <a:pt x="7498" y="789"/>
                    <a:pt x="7656" y="631"/>
                    <a:pt x="7877" y="631"/>
                  </a:cubicBezTo>
                  <a:close/>
                  <a:moveTo>
                    <a:pt x="3056" y="1293"/>
                  </a:moveTo>
                  <a:cubicBezTo>
                    <a:pt x="3245" y="1293"/>
                    <a:pt x="3403" y="1450"/>
                    <a:pt x="3403" y="1639"/>
                  </a:cubicBezTo>
                  <a:cubicBezTo>
                    <a:pt x="3403" y="1828"/>
                    <a:pt x="3245" y="1986"/>
                    <a:pt x="3056" y="1986"/>
                  </a:cubicBezTo>
                  <a:cubicBezTo>
                    <a:pt x="2867" y="1986"/>
                    <a:pt x="2710" y="1828"/>
                    <a:pt x="2710" y="1639"/>
                  </a:cubicBezTo>
                  <a:cubicBezTo>
                    <a:pt x="2741" y="1450"/>
                    <a:pt x="2899" y="1293"/>
                    <a:pt x="3056" y="1293"/>
                  </a:cubicBezTo>
                  <a:close/>
                  <a:moveTo>
                    <a:pt x="5797" y="3340"/>
                  </a:moveTo>
                  <a:cubicBezTo>
                    <a:pt x="6018" y="3340"/>
                    <a:pt x="6175" y="3498"/>
                    <a:pt x="6175" y="3687"/>
                  </a:cubicBezTo>
                  <a:cubicBezTo>
                    <a:pt x="6175" y="3876"/>
                    <a:pt x="6018" y="4034"/>
                    <a:pt x="5797" y="4034"/>
                  </a:cubicBezTo>
                  <a:cubicBezTo>
                    <a:pt x="5608" y="4034"/>
                    <a:pt x="5451" y="3876"/>
                    <a:pt x="5451" y="3687"/>
                  </a:cubicBezTo>
                  <a:cubicBezTo>
                    <a:pt x="5451" y="3498"/>
                    <a:pt x="5608" y="3340"/>
                    <a:pt x="5797" y="3340"/>
                  </a:cubicBezTo>
                  <a:close/>
                  <a:moveTo>
                    <a:pt x="1008" y="4034"/>
                  </a:moveTo>
                  <a:cubicBezTo>
                    <a:pt x="1198" y="4034"/>
                    <a:pt x="1355" y="4191"/>
                    <a:pt x="1355" y="4412"/>
                  </a:cubicBezTo>
                  <a:cubicBezTo>
                    <a:pt x="1355" y="4601"/>
                    <a:pt x="1198" y="4758"/>
                    <a:pt x="1008" y="4758"/>
                  </a:cubicBezTo>
                  <a:cubicBezTo>
                    <a:pt x="819" y="4758"/>
                    <a:pt x="662" y="4601"/>
                    <a:pt x="662" y="4412"/>
                  </a:cubicBezTo>
                  <a:cubicBezTo>
                    <a:pt x="662" y="4191"/>
                    <a:pt x="819" y="4034"/>
                    <a:pt x="1008" y="4034"/>
                  </a:cubicBezTo>
                  <a:close/>
                  <a:moveTo>
                    <a:pt x="7908" y="1"/>
                  </a:moveTo>
                  <a:cubicBezTo>
                    <a:pt x="7341" y="1"/>
                    <a:pt x="6868" y="474"/>
                    <a:pt x="6868" y="1009"/>
                  </a:cubicBezTo>
                  <a:cubicBezTo>
                    <a:pt x="6868" y="1198"/>
                    <a:pt x="6963" y="1419"/>
                    <a:pt x="7026" y="1576"/>
                  </a:cubicBezTo>
                  <a:lnTo>
                    <a:pt x="6112" y="2742"/>
                  </a:lnTo>
                  <a:cubicBezTo>
                    <a:pt x="6032" y="2722"/>
                    <a:pt x="5943" y="2711"/>
                    <a:pt x="5850" y="2711"/>
                  </a:cubicBezTo>
                  <a:cubicBezTo>
                    <a:pt x="5650" y="2711"/>
                    <a:pt x="5434" y="2760"/>
                    <a:pt x="5262" y="2868"/>
                  </a:cubicBezTo>
                  <a:lnTo>
                    <a:pt x="4096" y="1954"/>
                  </a:lnTo>
                  <a:cubicBezTo>
                    <a:pt x="4127" y="1891"/>
                    <a:pt x="4127" y="1765"/>
                    <a:pt x="4127" y="1639"/>
                  </a:cubicBezTo>
                  <a:cubicBezTo>
                    <a:pt x="4127" y="1104"/>
                    <a:pt x="3655" y="631"/>
                    <a:pt x="3088" y="631"/>
                  </a:cubicBezTo>
                  <a:cubicBezTo>
                    <a:pt x="2552" y="631"/>
                    <a:pt x="2080" y="1104"/>
                    <a:pt x="2080" y="1639"/>
                  </a:cubicBezTo>
                  <a:cubicBezTo>
                    <a:pt x="2080" y="1828"/>
                    <a:pt x="2143" y="2049"/>
                    <a:pt x="2237" y="2206"/>
                  </a:cubicBezTo>
                  <a:lnTo>
                    <a:pt x="1324" y="3372"/>
                  </a:lnTo>
                  <a:cubicBezTo>
                    <a:pt x="1261" y="3340"/>
                    <a:pt x="1134" y="3340"/>
                    <a:pt x="1008" y="3340"/>
                  </a:cubicBezTo>
                  <a:cubicBezTo>
                    <a:pt x="441" y="3340"/>
                    <a:pt x="0" y="3813"/>
                    <a:pt x="0" y="4349"/>
                  </a:cubicBezTo>
                  <a:cubicBezTo>
                    <a:pt x="0" y="4947"/>
                    <a:pt x="441" y="5388"/>
                    <a:pt x="1008" y="5388"/>
                  </a:cubicBezTo>
                  <a:cubicBezTo>
                    <a:pt x="1576" y="5388"/>
                    <a:pt x="2017" y="4916"/>
                    <a:pt x="2017" y="4349"/>
                  </a:cubicBezTo>
                  <a:cubicBezTo>
                    <a:pt x="2017" y="4160"/>
                    <a:pt x="1954" y="3971"/>
                    <a:pt x="1859" y="3813"/>
                  </a:cubicBezTo>
                  <a:lnTo>
                    <a:pt x="2773" y="2616"/>
                  </a:lnTo>
                  <a:cubicBezTo>
                    <a:pt x="2875" y="2650"/>
                    <a:pt x="2980" y="2667"/>
                    <a:pt x="3087" y="2667"/>
                  </a:cubicBezTo>
                  <a:cubicBezTo>
                    <a:pt x="3278" y="2667"/>
                    <a:pt x="3473" y="2611"/>
                    <a:pt x="3655" y="2490"/>
                  </a:cubicBezTo>
                  <a:lnTo>
                    <a:pt x="4821" y="3403"/>
                  </a:lnTo>
                  <a:cubicBezTo>
                    <a:pt x="4789" y="3498"/>
                    <a:pt x="4789" y="3624"/>
                    <a:pt x="4789" y="3719"/>
                  </a:cubicBezTo>
                  <a:cubicBezTo>
                    <a:pt x="4789" y="4286"/>
                    <a:pt x="5262" y="4758"/>
                    <a:pt x="5797" y="4758"/>
                  </a:cubicBezTo>
                  <a:cubicBezTo>
                    <a:pt x="6364" y="4758"/>
                    <a:pt x="6837" y="4286"/>
                    <a:pt x="6837" y="3719"/>
                  </a:cubicBezTo>
                  <a:cubicBezTo>
                    <a:pt x="6837" y="3529"/>
                    <a:pt x="6742" y="3340"/>
                    <a:pt x="6679" y="3183"/>
                  </a:cubicBezTo>
                  <a:lnTo>
                    <a:pt x="7593" y="1986"/>
                  </a:lnTo>
                  <a:cubicBezTo>
                    <a:pt x="7656" y="2049"/>
                    <a:pt x="7782" y="2049"/>
                    <a:pt x="7908" y="2049"/>
                  </a:cubicBezTo>
                  <a:cubicBezTo>
                    <a:pt x="8444" y="2049"/>
                    <a:pt x="8916" y="1576"/>
                    <a:pt x="8916" y="1009"/>
                  </a:cubicBez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1"/>
            <p:cNvSpPr/>
            <p:nvPr/>
          </p:nvSpPr>
          <p:spPr>
            <a:xfrm>
              <a:off x="-1333200" y="2770450"/>
              <a:ext cx="291450" cy="292225"/>
            </a:xfrm>
            <a:custGeom>
              <a:rect b="b" l="l" r="r" t="t"/>
              <a:pathLst>
                <a:path extrusionOk="0" h="11689" w="11658">
                  <a:moveTo>
                    <a:pt x="10586" y="725"/>
                  </a:moveTo>
                  <a:cubicBezTo>
                    <a:pt x="10807" y="725"/>
                    <a:pt x="10964" y="883"/>
                    <a:pt x="10964" y="1072"/>
                  </a:cubicBezTo>
                  <a:lnTo>
                    <a:pt x="10964" y="7593"/>
                  </a:lnTo>
                  <a:lnTo>
                    <a:pt x="631" y="7593"/>
                  </a:lnTo>
                  <a:lnTo>
                    <a:pt x="631" y="1072"/>
                  </a:lnTo>
                  <a:cubicBezTo>
                    <a:pt x="662" y="883"/>
                    <a:pt x="820" y="725"/>
                    <a:pt x="977" y="725"/>
                  </a:cubicBezTo>
                  <a:close/>
                  <a:moveTo>
                    <a:pt x="10996" y="8286"/>
                  </a:moveTo>
                  <a:lnTo>
                    <a:pt x="10996" y="8633"/>
                  </a:lnTo>
                  <a:cubicBezTo>
                    <a:pt x="10996" y="8822"/>
                    <a:pt x="10838" y="8980"/>
                    <a:pt x="10618" y="8980"/>
                  </a:cubicBezTo>
                  <a:lnTo>
                    <a:pt x="1009" y="8980"/>
                  </a:lnTo>
                  <a:cubicBezTo>
                    <a:pt x="820" y="8980"/>
                    <a:pt x="662" y="8822"/>
                    <a:pt x="662" y="8633"/>
                  </a:cubicBezTo>
                  <a:lnTo>
                    <a:pt x="662" y="8286"/>
                  </a:lnTo>
                  <a:close/>
                  <a:moveTo>
                    <a:pt x="6617" y="9641"/>
                  </a:moveTo>
                  <a:lnTo>
                    <a:pt x="6932" y="11027"/>
                  </a:lnTo>
                  <a:lnTo>
                    <a:pt x="4632" y="11027"/>
                  </a:lnTo>
                  <a:lnTo>
                    <a:pt x="4947" y="9641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8570"/>
                  </a:lnTo>
                  <a:cubicBezTo>
                    <a:pt x="1" y="9137"/>
                    <a:pt x="473" y="9610"/>
                    <a:pt x="1009" y="9610"/>
                  </a:cubicBezTo>
                  <a:lnTo>
                    <a:pt x="4285" y="9610"/>
                  </a:lnTo>
                  <a:lnTo>
                    <a:pt x="3970" y="10996"/>
                  </a:lnTo>
                  <a:lnTo>
                    <a:pt x="3057" y="10996"/>
                  </a:lnTo>
                  <a:cubicBezTo>
                    <a:pt x="2868" y="10996"/>
                    <a:pt x="2710" y="11153"/>
                    <a:pt x="2710" y="11342"/>
                  </a:cubicBezTo>
                  <a:cubicBezTo>
                    <a:pt x="2710" y="11531"/>
                    <a:pt x="2868" y="11689"/>
                    <a:pt x="3057" y="11689"/>
                  </a:cubicBezTo>
                  <a:lnTo>
                    <a:pt x="8538" y="11689"/>
                  </a:lnTo>
                  <a:cubicBezTo>
                    <a:pt x="8727" y="11689"/>
                    <a:pt x="8885" y="11531"/>
                    <a:pt x="8885" y="11342"/>
                  </a:cubicBezTo>
                  <a:cubicBezTo>
                    <a:pt x="8885" y="11153"/>
                    <a:pt x="8727" y="10996"/>
                    <a:pt x="8538" y="10996"/>
                  </a:cubicBezTo>
                  <a:lnTo>
                    <a:pt x="7625" y="10996"/>
                  </a:lnTo>
                  <a:lnTo>
                    <a:pt x="7310" y="9610"/>
                  </a:lnTo>
                  <a:lnTo>
                    <a:pt x="10618" y="9610"/>
                  </a:lnTo>
                  <a:cubicBezTo>
                    <a:pt x="11185" y="9610"/>
                    <a:pt x="11657" y="9137"/>
                    <a:pt x="11657" y="8570"/>
                  </a:cubicBezTo>
                  <a:lnTo>
                    <a:pt x="11657" y="1040"/>
                  </a:lnTo>
                  <a:cubicBezTo>
                    <a:pt x="11657" y="473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2050350" y="1143000"/>
            <a:ext cx="6875100" cy="28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Introduction</a:t>
            </a:r>
            <a:endParaRPr sz="5000">
              <a:solidFill>
                <a:schemeClr val="dk1"/>
              </a:solidFill>
            </a:endParaRPr>
          </a:p>
        </p:txBody>
      </p:sp>
      <p:cxnSp>
        <p:nvCxnSpPr>
          <p:cNvPr id="185" name="Google Shape;185;p29"/>
          <p:cNvCxnSpPr/>
          <p:nvPr/>
        </p:nvCxnSpPr>
        <p:spPr>
          <a:xfrm rot="10800000">
            <a:off x="1816207" y="1615575"/>
            <a:ext cx="0" cy="19305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671395" y="130673"/>
            <a:ext cx="2916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Scope</a:t>
            </a:r>
            <a:endParaRPr sz="3000"/>
          </a:p>
        </p:txBody>
      </p:sp>
      <p:sp>
        <p:nvSpPr>
          <p:cNvPr id="191" name="Google Shape;191;p30"/>
          <p:cNvSpPr txBox="1"/>
          <p:nvPr>
            <p:ph idx="1" type="subTitle"/>
          </p:nvPr>
        </p:nvSpPr>
        <p:spPr>
          <a:xfrm>
            <a:off x="801599" y="613400"/>
            <a:ext cx="83424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74151"/>
              </a:solidFill>
              <a:highlight>
                <a:srgbClr val="F7F7F8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  <a:highlight>
                  <a:schemeClr val="lt1"/>
                </a:highlight>
              </a:rPr>
              <a:t>The database created will support sign up, ticketing, transaction, and other functions</a:t>
            </a:r>
            <a:endParaRPr sz="1600">
              <a:solidFill>
                <a:srgbClr val="351C75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  <a:highlight>
                  <a:schemeClr val="lt1"/>
                </a:highlight>
              </a:rPr>
              <a:t>Customers need to sign up for Cineplex accounts before booking a ticket</a:t>
            </a:r>
            <a:endParaRPr sz="1600">
              <a:solidFill>
                <a:srgbClr val="351C75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  <a:highlight>
                  <a:schemeClr val="lt1"/>
                </a:highlight>
              </a:rPr>
              <a:t>Customers can choose a theater, movie, seat, date, and showtime using their Cineplex account</a:t>
            </a:r>
            <a:endParaRPr sz="1600">
              <a:solidFill>
                <a:srgbClr val="351C75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  <a:highlight>
                  <a:schemeClr val="lt1"/>
                </a:highlight>
              </a:rPr>
              <a:t>The transaction page will show up to complete the online booking process</a:t>
            </a:r>
            <a:endParaRPr sz="1600">
              <a:solidFill>
                <a:srgbClr val="351C75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  <a:highlight>
                  <a:schemeClr val="lt1"/>
                </a:highlight>
              </a:rPr>
              <a:t>Customers will input payment information to process payment and complete ticket purchase</a:t>
            </a:r>
            <a:endParaRPr sz="1600">
              <a:solidFill>
                <a:srgbClr val="351C75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  <a:highlight>
                  <a:schemeClr val="lt1"/>
                </a:highlight>
              </a:rPr>
              <a:t>Mobile ticket will be emailed to customer's email address after payment completion</a:t>
            </a:r>
            <a:endParaRPr sz="1600">
              <a:solidFill>
                <a:srgbClr val="351C75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  <a:highlight>
                  <a:schemeClr val="lt1"/>
                </a:highlight>
              </a:rPr>
              <a:t>The mobile ticket will include film name, auditorium, seat, date, and showtime information</a:t>
            </a:r>
            <a:endParaRPr sz="1600">
              <a:solidFill>
                <a:srgbClr val="351C75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  <a:highlight>
                  <a:schemeClr val="lt1"/>
                </a:highlight>
              </a:rPr>
              <a:t>The database will connect the booking processes for data storing and provide a smoother experience for customers.</a:t>
            </a:r>
            <a:endParaRPr sz="1600">
              <a:solidFill>
                <a:srgbClr val="351C75"/>
              </a:solidFill>
              <a:highlight>
                <a:schemeClr val="lt1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34250"/>
            <a:ext cx="8953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4">
            <a:alphaModFix/>
          </a:blip>
          <a:srcRect b="-185330" l="-415999" r="366611" t="135942"/>
          <a:stretch/>
        </p:blipFill>
        <p:spPr>
          <a:xfrm>
            <a:off x="152400" y="1539175"/>
            <a:ext cx="259080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6050" y="0"/>
            <a:ext cx="1734400" cy="11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626400" y="309600"/>
            <a:ext cx="51585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Functional Requirements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00" name="Google Shape;200;p31"/>
          <p:cNvSpPr txBox="1"/>
          <p:nvPr>
            <p:ph idx="1" type="subTitle"/>
          </p:nvPr>
        </p:nvSpPr>
        <p:spPr>
          <a:xfrm>
            <a:off x="626400" y="3032500"/>
            <a:ext cx="8132400" cy="17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</a:rPr>
              <a:t>Secure storing of customer data in database</a:t>
            </a:r>
            <a:endParaRPr sz="1600">
              <a:solidFill>
                <a:srgbClr val="351C75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</a:rPr>
              <a:t>User-friendly sign-up process</a:t>
            </a:r>
            <a:endParaRPr sz="1600">
              <a:solidFill>
                <a:srgbClr val="351C75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</a:rPr>
              <a:t>The ticket booking process must allow customers to select a theater, movie, seat, date, and showtime, and be able to make changes if necessary</a:t>
            </a:r>
            <a:endParaRPr sz="1600">
              <a:solidFill>
                <a:srgbClr val="351C75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</a:rPr>
              <a:t>The transaction page must be secure and reliable</a:t>
            </a:r>
            <a:endParaRPr sz="1600">
              <a:solidFill>
                <a:srgbClr val="351C75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</a:rPr>
              <a:t>The ticket should be scannable at the theater entrance to prevent fraud and ensure a smooth entry experience</a:t>
            </a:r>
            <a:endParaRPr sz="1600">
              <a:solidFill>
                <a:srgbClr val="351C75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</a:rPr>
              <a:t>The database must be scalable and able to handle a large volume of data</a:t>
            </a:r>
            <a:endParaRPr sz="1600">
              <a:solidFill>
                <a:srgbClr val="351C75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rgbClr val="351C75"/>
                </a:solidFill>
              </a:rPr>
              <a:t>The website and mobile app must be regularly maintained and updated to ensure functionality and security.</a:t>
            </a:r>
            <a:endParaRPr sz="16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475" y="507425"/>
            <a:ext cx="14001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2050350" y="1143000"/>
            <a:ext cx="5510700" cy="28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Database</a:t>
            </a:r>
            <a:r>
              <a:rPr lang="en" sz="4500"/>
              <a:t> </a:t>
            </a:r>
            <a:r>
              <a:rPr lang="en" sz="4500">
                <a:solidFill>
                  <a:schemeClr val="dk1"/>
                </a:solidFill>
              </a:rPr>
              <a:t>Modelling</a:t>
            </a:r>
            <a:endParaRPr sz="4500">
              <a:solidFill>
                <a:schemeClr val="dk1"/>
              </a:solidFill>
            </a:endParaRPr>
          </a:p>
        </p:txBody>
      </p:sp>
      <p:cxnSp>
        <p:nvCxnSpPr>
          <p:cNvPr id="207" name="Google Shape;207;p32"/>
          <p:cNvCxnSpPr/>
          <p:nvPr/>
        </p:nvCxnSpPr>
        <p:spPr>
          <a:xfrm rot="10800000">
            <a:off x="1816207" y="1615575"/>
            <a:ext cx="0" cy="19305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396900" y="230975"/>
            <a:ext cx="724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Rules </a:t>
            </a:r>
            <a:r>
              <a:rPr lang="en">
                <a:solidFill>
                  <a:schemeClr val="dk1"/>
                </a:solidFill>
              </a:rPr>
              <a:t>&amp; Assumptions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3" name="Google Shape;213;p33"/>
          <p:cNvSpPr txBox="1"/>
          <p:nvPr>
            <p:ph idx="1" type="subTitle"/>
          </p:nvPr>
        </p:nvSpPr>
        <p:spPr>
          <a:xfrm>
            <a:off x="485850" y="1068925"/>
            <a:ext cx="8172300" cy="41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customer has a customer ID, first name, last name, email address, and phone number.</a:t>
            </a:r>
            <a:endParaRPr>
              <a:highlight>
                <a:srgbClr val="FFFFFF"/>
              </a:highlight>
            </a:endParaRPr>
          </a:p>
          <a:p>
            <a:pPr indent="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credit card includes card number, cardholder name, security code, expiry date, and billing address.</a:t>
            </a:r>
            <a:endParaRPr>
              <a:highlight>
                <a:srgbClr val="FFFFFF"/>
              </a:highlight>
            </a:endParaRPr>
          </a:p>
          <a:p>
            <a:pPr indent="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movie has a movie ID, movie title, movie duration, and movie type.</a:t>
            </a:r>
            <a:endParaRPr>
              <a:highlight>
                <a:srgbClr val="FFFFFF"/>
              </a:highlight>
            </a:endParaRPr>
          </a:p>
          <a:p>
            <a:pPr indent="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ticket includes ticket ID, movie title, scheduled time, seat ID, ticket price, and ticket type.</a:t>
            </a:r>
            <a:endParaRPr>
              <a:highlight>
                <a:srgbClr val="FFFFFF"/>
              </a:highlight>
            </a:endParaRPr>
          </a:p>
          <a:p>
            <a:pPr indent="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The ticket type on a ticket has three different types of tickets, including adult, student, and children.</a:t>
            </a:r>
            <a:endParaRPr>
              <a:highlight>
                <a:srgbClr val="FFFFFF"/>
              </a:highlight>
            </a:endParaRPr>
          </a:p>
          <a:p>
            <a:pPr indent="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showing includes showing ticket ID, showing location, showing start time, showing end time, and theatre room number.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idx="1" type="subTitle"/>
          </p:nvPr>
        </p:nvSpPr>
        <p:spPr>
          <a:xfrm>
            <a:off x="485850" y="1079750"/>
            <a:ext cx="8172300" cy="3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3200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>
                <a:highlight>
                  <a:srgbClr val="FFFFFF"/>
                </a:highlight>
              </a:rPr>
              <a:t>Each customer has its unique customer ID.</a:t>
            </a:r>
            <a:endParaRPr sz="1500">
              <a:highlight>
                <a:srgbClr val="FFFFFF"/>
              </a:highlight>
            </a:endParaRPr>
          </a:p>
          <a:p>
            <a:pPr indent="-323850" lvl="0" marL="3200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>
                <a:highlight>
                  <a:srgbClr val="FFFFFF"/>
                </a:highlight>
              </a:rPr>
              <a:t>Each credit card has its unique credit card number.</a:t>
            </a:r>
            <a:endParaRPr sz="1500">
              <a:highlight>
                <a:srgbClr val="FFFFFF"/>
              </a:highlight>
            </a:endParaRPr>
          </a:p>
          <a:p>
            <a:pPr indent="-323850" lvl="0" marL="3200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>
                <a:highlight>
                  <a:srgbClr val="FFFFFF"/>
                </a:highlight>
              </a:rPr>
              <a:t>Each ticket has its unique ticket ID.</a:t>
            </a:r>
            <a:endParaRPr sz="1500">
              <a:highlight>
                <a:srgbClr val="FFFFFF"/>
              </a:highlight>
            </a:endParaRPr>
          </a:p>
          <a:p>
            <a:pPr indent="-323850" lvl="0" marL="3200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>
                <a:highlight>
                  <a:srgbClr val="FFFFFF"/>
                </a:highlight>
              </a:rPr>
              <a:t>Each movie has its unique movie ID.</a:t>
            </a:r>
            <a:endParaRPr sz="1500">
              <a:highlight>
                <a:srgbClr val="FFFFFF"/>
              </a:highlight>
            </a:endParaRPr>
          </a:p>
          <a:p>
            <a:pPr indent="-323850" lvl="0" marL="3200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>
                <a:highlight>
                  <a:srgbClr val="FFFFFF"/>
                </a:highlight>
              </a:rPr>
              <a:t>Each showing has its unique showing ticket ID.</a:t>
            </a:r>
            <a:endParaRPr sz="1500">
              <a:highlight>
                <a:srgbClr val="FFFFFF"/>
              </a:highlight>
            </a:endParaRPr>
          </a:p>
        </p:txBody>
      </p:sp>
      <p:sp>
        <p:nvSpPr>
          <p:cNvPr id="219" name="Google Shape;219;p34"/>
          <p:cNvSpPr txBox="1"/>
          <p:nvPr>
            <p:ph type="title"/>
          </p:nvPr>
        </p:nvSpPr>
        <p:spPr>
          <a:xfrm>
            <a:off x="396900" y="230975"/>
            <a:ext cx="724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Rules </a:t>
            </a:r>
            <a:r>
              <a:rPr lang="en">
                <a:solidFill>
                  <a:schemeClr val="dk1"/>
                </a:solidFill>
              </a:rPr>
              <a:t>&amp; Assumptions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idx="1" type="subTitle"/>
          </p:nvPr>
        </p:nvSpPr>
        <p:spPr>
          <a:xfrm>
            <a:off x="485850" y="1229450"/>
            <a:ext cx="8172300" cy="38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32004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customer needs to purchase a ticket to watch a movie.</a:t>
            </a:r>
            <a:endParaRPr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customer can purchase one or more tickets.</a:t>
            </a:r>
            <a:endParaRPr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ticket can be purchased by one customer.</a:t>
            </a:r>
            <a:endParaRPr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One credit card can be paid for multiple tickets.</a:t>
            </a:r>
            <a:endParaRPr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Tickets have to be paid with only one credit card.</a:t>
            </a:r>
            <a:endParaRPr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ticket can place only one movie.</a:t>
            </a:r>
            <a:endParaRPr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movie with its details can be placed on one or more tickets.</a:t>
            </a:r>
            <a:endParaRPr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movie can be projected by one or more showings.</a:t>
            </a:r>
            <a:endParaRPr>
              <a:highlight>
                <a:srgbClr val="FFFFFF"/>
              </a:highlight>
            </a:endParaRPr>
          </a:p>
          <a:p>
            <a:pPr indent="-330200" lvl="0" marL="32004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>
                <a:highlight>
                  <a:srgbClr val="FFFFFF"/>
                </a:highlight>
              </a:rPr>
              <a:t>A showing projects only one movie at a time.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225" name="Google Shape;225;p35"/>
          <p:cNvSpPr txBox="1"/>
          <p:nvPr>
            <p:ph idx="4294967295" type="subTitle"/>
          </p:nvPr>
        </p:nvSpPr>
        <p:spPr>
          <a:xfrm>
            <a:off x="396900" y="739750"/>
            <a:ext cx="3459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Relationship Assumptions</a:t>
            </a:r>
            <a:endParaRPr b="1"/>
          </a:p>
        </p:txBody>
      </p:sp>
      <p:sp>
        <p:nvSpPr>
          <p:cNvPr id="226" name="Google Shape;226;p35"/>
          <p:cNvSpPr txBox="1"/>
          <p:nvPr>
            <p:ph type="title"/>
          </p:nvPr>
        </p:nvSpPr>
        <p:spPr>
          <a:xfrm>
            <a:off x="396900" y="230975"/>
            <a:ext cx="724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Rules </a:t>
            </a:r>
            <a:r>
              <a:rPr lang="en">
                <a:solidFill>
                  <a:schemeClr val="dk1"/>
                </a:solidFill>
              </a:rPr>
              <a:t>&amp; Assumptions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cial Justice for Childhood Campaign by Slidesgo">
  <a:themeElements>
    <a:clrScheme name="Simple Light">
      <a:dk1>
        <a:srgbClr val="35228B"/>
      </a:dk1>
      <a:lt1>
        <a:srgbClr val="FFFFFF"/>
      </a:lt1>
      <a:dk2>
        <a:srgbClr val="FF7158"/>
      </a:dk2>
      <a:lt2>
        <a:srgbClr val="33DAD6"/>
      </a:lt2>
      <a:accent1>
        <a:srgbClr val="EFEFE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22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