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7" r:id="rId13"/>
    <p:sldId id="275" r:id="rId14"/>
    <p:sldId id="276" r:id="rId15"/>
    <p:sldId id="264" r:id="rId16"/>
    <p:sldId id="269" r:id="rId17"/>
    <p:sldId id="266" r:id="rId18"/>
    <p:sldId id="267" r:id="rId19"/>
    <p:sldId id="268" r:id="rId20"/>
    <p:sldId id="274" r:id="rId21"/>
    <p:sldId id="271" r:id="rId22"/>
    <p:sldId id="272" r:id="rId23"/>
  </p:sldIdLst>
  <p:sldSz cx="14630400" cy="8229600"/>
  <p:notesSz cx="8229600" cy="14630400"/>
  <p:embeddedFontLst>
    <p:embeddedFont>
      <p:font typeface="Lora" pitchFamily="2" charset="0"/>
      <p:regular r:id="rId25"/>
    </p:embeddedFont>
    <p:embeddedFont>
      <p:font typeface="Source Sans Pro" panose="020B0503030403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570919-FA4F-40E9-9C24-891710F34547}">
          <p14:sldIdLst>
            <p14:sldId id="256"/>
          </p14:sldIdLst>
        </p14:section>
        <p14:section name="Untitled Section" id="{5D14BF39-ED06-493B-8117-1267AE563886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77"/>
            <p14:sldId id="275"/>
            <p14:sldId id="276"/>
            <p14:sldId id="264"/>
            <p14:sldId id="269"/>
            <p14:sldId id="266"/>
            <p14:sldId id="267"/>
            <p14:sldId id="268"/>
            <p14:sldId id="274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B968F1-D107-4679-86EF-3E182ECBA720}" v="3" dt="2025-07-30T18:56:11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63" autoAdjust="0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31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843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544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53" r:id="rId12"/>
    <p:sldLayoutId id="2147483652" r:id="rId13"/>
    <p:sldLayoutId id="2147483649" r:id="rId14"/>
    <p:sldLayoutId id="2147483650" r:id="rId15"/>
    <p:sldLayoutId id="2147483651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" y="11151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65676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PulseSync Tech Marketing Strategy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423767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Healthcare technology startup specializing in wearable heart monitors for real-time cardiac monitoring. Targeting adults 50+ with cardiac conditions, caregivers, and healthcare providers across Ontario.</a:t>
            </a:r>
            <a:endParaRPr lang="en-US" sz="18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2DAF9F-5389-99E4-C1D8-53BEC49DD601}"/>
              </a:ext>
            </a:extLst>
          </p:cNvPr>
          <p:cNvSpPr txBox="1"/>
          <p:nvPr/>
        </p:nvSpPr>
        <p:spPr>
          <a:xfrm>
            <a:off x="12712390" y="7638585"/>
            <a:ext cx="1839951" cy="591015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8793" y="643295"/>
            <a:ext cx="9001125" cy="688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Email Campaign Strategy Overview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93" y="1799392"/>
            <a:ext cx="4330898" cy="93583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97716" y="2118657"/>
            <a:ext cx="2752487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Awareness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788459" y="2840923"/>
            <a:ext cx="4096940" cy="1029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Introduce PulseSync brand and product to cold leads. Generate initial interest in heart health monitoring.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052751" y="4717018"/>
            <a:ext cx="3862983" cy="37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18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691" y="1799392"/>
            <a:ext cx="4330898" cy="93583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83649" y="2120017"/>
            <a:ext cx="2752487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Engagement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5296828" y="2810840"/>
            <a:ext cx="4036623" cy="11229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Deepen interest with benefits and features. Build trust and encourage demo bookings.</a:t>
            </a:r>
            <a:endParaRPr lang="en-US" sz="18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590" y="1799392"/>
            <a:ext cx="4331018" cy="93583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819918" y="2120017"/>
            <a:ext cx="2752487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Conversion</a:t>
            </a:r>
            <a:endParaRPr lang="en-US" sz="2150" dirty="0"/>
          </a:p>
        </p:txBody>
      </p:sp>
      <p:sp>
        <p:nvSpPr>
          <p:cNvPr id="12" name="Text 7"/>
          <p:cNvSpPr/>
          <p:nvPr/>
        </p:nvSpPr>
        <p:spPr>
          <a:xfrm>
            <a:off x="9625340" y="2793544"/>
            <a:ext cx="4186268" cy="11229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Create urgency with pilot program. Drive lead conversion through limited-time offers.</a:t>
            </a:r>
            <a:endParaRPr lang="en-US" sz="18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93" y="5325308"/>
            <a:ext cx="4330898" cy="93583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52751" y="6495098"/>
            <a:ext cx="2752487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1052751" y="6979563"/>
            <a:ext cx="3862983" cy="37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18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691" y="5325308"/>
            <a:ext cx="4330898" cy="935831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5383649" y="6495098"/>
            <a:ext cx="2752487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2150" dirty="0"/>
          </a:p>
        </p:txBody>
      </p:sp>
      <p:sp>
        <p:nvSpPr>
          <p:cNvPr id="18" name="Text 11"/>
          <p:cNvSpPr/>
          <p:nvPr/>
        </p:nvSpPr>
        <p:spPr>
          <a:xfrm>
            <a:off x="5383649" y="6979563"/>
            <a:ext cx="3862983" cy="37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180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0590" y="5325308"/>
            <a:ext cx="4331018" cy="935831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9714548" y="6495098"/>
            <a:ext cx="2752487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2150" dirty="0"/>
          </a:p>
        </p:txBody>
      </p:sp>
      <p:sp>
        <p:nvSpPr>
          <p:cNvPr id="21" name="Text 13"/>
          <p:cNvSpPr/>
          <p:nvPr/>
        </p:nvSpPr>
        <p:spPr>
          <a:xfrm>
            <a:off x="9714548" y="6979563"/>
            <a:ext cx="3863102" cy="37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1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3D631EE-FB60-EDBB-4E73-C334E2CC5E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8" y="4187407"/>
            <a:ext cx="4859230" cy="34835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0BB41-FFFF-B790-DCB4-D65FC0748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5399" y="4204953"/>
            <a:ext cx="4716269" cy="35069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B51E3D-A306-698A-084D-779D347AF8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5340" y="4227340"/>
            <a:ext cx="5002562" cy="346759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AC55507-9FED-06E6-AAAC-67E5C88FEB32}"/>
              </a:ext>
            </a:extLst>
          </p:cNvPr>
          <p:cNvSpPr txBox="1"/>
          <p:nvPr/>
        </p:nvSpPr>
        <p:spPr>
          <a:xfrm>
            <a:off x="12556273" y="7805854"/>
            <a:ext cx="2163337" cy="369332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62502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83" y="548640"/>
            <a:ext cx="6823472" cy="586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Campaign Performance Results</a:t>
            </a:r>
            <a:endParaRPr lang="en-US" sz="3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3" y="1658779"/>
            <a:ext cx="6393894" cy="368105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4007" y="5821442"/>
            <a:ext cx="7882890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Average cost per lead: $8.19</a:t>
            </a:r>
            <a:r>
              <a:rPr lang="en-US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with clear upward conversion trend through funnel stages.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9075420" y="1613892"/>
            <a:ext cx="4864298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                       </a:t>
            </a:r>
            <a:r>
              <a:rPr lang="en-US" sz="195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Key Insights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075420" y="2192179"/>
            <a:ext cx="4864298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                          </a:t>
            </a:r>
            <a:r>
              <a:rPr lang="en-US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Top Performer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9075420" y="2690693"/>
            <a:ext cx="4864298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Email 3 (Conversion) generated </a:t>
            </a:r>
            <a:r>
              <a:rPr lang="en-US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70 leads</a:t>
            </a:r>
            <a:r>
              <a:rPr lang="en-US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with lowest cost per lead at </a:t>
            </a:r>
            <a:r>
              <a:rPr lang="en-US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$7.14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9075420" y="3508296"/>
            <a:ext cx="4864298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9075420" y="4006810"/>
            <a:ext cx="4864298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                     </a:t>
            </a:r>
            <a:r>
              <a:rPr lang="en-US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  Strong Opening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9075420" y="4505325"/>
            <a:ext cx="4864298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Email 1 achieved </a:t>
            </a:r>
            <a:r>
              <a:rPr lang="en-US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42% open rate</a:t>
            </a:r>
            <a:r>
              <a:rPr lang="en-US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indicating excellent subject line and audience targeting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9075420" y="5322927"/>
            <a:ext cx="4864298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9075420" y="5821442"/>
            <a:ext cx="4864298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         </a:t>
            </a:r>
            <a:r>
              <a:rPr lang="en-US" sz="155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           </a:t>
            </a:r>
            <a:r>
              <a:rPr lang="en-US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Optimization Focus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9075420" y="6319957"/>
            <a:ext cx="4864298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Replicate Email 3 format and A/B test Email 2 subject lines for improved engagement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A2F374-A006-39E0-8703-23DE263E80CD}"/>
              </a:ext>
            </a:extLst>
          </p:cNvPr>
          <p:cNvSpPr txBox="1"/>
          <p:nvPr/>
        </p:nvSpPr>
        <p:spPr>
          <a:xfrm>
            <a:off x="12556273" y="7805854"/>
            <a:ext cx="2163337" cy="369332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9219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484001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Executive Summary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666768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4" name="Text 2"/>
          <p:cNvSpPr/>
          <p:nvPr/>
        </p:nvSpPr>
        <p:spPr>
          <a:xfrm>
            <a:off x="1615559" y="3749040"/>
            <a:ext cx="334101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Webinars dominate performance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615559" y="4596527"/>
            <a:ext cx="334101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Highest conversion rate (41.67%), lowest cost per lead ($5.67), and best ROI ($14,400)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55776" y="3666768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7" name="Text 5"/>
          <p:cNvSpPr/>
          <p:nvPr/>
        </p:nvSpPr>
        <p:spPr>
          <a:xfrm>
            <a:off x="6033611" y="3749040"/>
            <a:ext cx="334101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LinkedIn Ads underperform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6033611" y="4596527"/>
            <a:ext cx="334101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Despite 283 leads, highest cost per lead ($24.00) and lowest CTR (1.23%)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73828" y="3666768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0" name="Text 8"/>
          <p:cNvSpPr/>
          <p:nvPr/>
        </p:nvSpPr>
        <p:spPr>
          <a:xfrm>
            <a:off x="10451663" y="3749040"/>
            <a:ext cx="286452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Email shows potential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451663" y="4244578"/>
            <a:ext cx="334101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Cost-efficient at $11.00 per lead but lowest volume (196 leads)</a:t>
            </a:r>
            <a:endParaRPr lang="en-US" sz="18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82EA6-5DDE-5FD9-F63F-F0144F03E339}"/>
              </a:ext>
            </a:extLst>
          </p:cNvPr>
          <p:cNvSpPr txBox="1"/>
          <p:nvPr/>
        </p:nvSpPr>
        <p:spPr>
          <a:xfrm>
            <a:off x="12719804" y="7426712"/>
            <a:ext cx="1821386" cy="766048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48998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3462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Monthly Trends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22246" y="4225474"/>
            <a:ext cx="12954952" cy="30480"/>
          </a:xfrm>
          <a:prstGeom prst="roundRect">
            <a:avLst>
              <a:gd name="adj" fmla="val 117806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4" name="Shape 2"/>
          <p:cNvSpPr/>
          <p:nvPr/>
        </p:nvSpPr>
        <p:spPr>
          <a:xfrm>
            <a:off x="3977316" y="3384575"/>
            <a:ext cx="30480" cy="718066"/>
          </a:xfrm>
          <a:prstGeom prst="roundRect">
            <a:avLst>
              <a:gd name="adj" fmla="val 117806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5" name="Shape 3"/>
          <p:cNvSpPr/>
          <p:nvPr/>
        </p:nvSpPr>
        <p:spPr>
          <a:xfrm>
            <a:off x="3708056" y="3809651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6" name="Text 4"/>
          <p:cNvSpPr/>
          <p:nvPr/>
        </p:nvSpPr>
        <p:spPr>
          <a:xfrm>
            <a:off x="3786353" y="3913179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2593538" y="201739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January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77039" y="2512933"/>
            <a:ext cx="584918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Webinars: 100 leads at $5 CPL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1077039" y="3039547"/>
            <a:ext cx="584918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LinkedIn: 90 leads at $25 CPL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7269242" y="3392627"/>
            <a:ext cx="30480" cy="718066"/>
          </a:xfrm>
          <a:prstGeom prst="roundRect">
            <a:avLst>
              <a:gd name="adj" fmla="val 117806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1" name="Shape 9"/>
          <p:cNvSpPr/>
          <p:nvPr/>
        </p:nvSpPr>
        <p:spPr>
          <a:xfrm>
            <a:off x="7030462" y="3870378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2" name="Text 10"/>
          <p:cNvSpPr/>
          <p:nvPr/>
        </p:nvSpPr>
        <p:spPr>
          <a:xfrm>
            <a:off x="7114496" y="3953736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1"/>
          <p:cNvSpPr/>
          <p:nvPr/>
        </p:nvSpPr>
        <p:spPr>
          <a:xfrm>
            <a:off x="5861149" y="203508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February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4467045" y="2531407"/>
            <a:ext cx="584918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Webinars: 110 leads at $6 CPL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4485985" y="3072715"/>
            <a:ext cx="584918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LinkedIn: 95 leads at $24 CPL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10599647" y="3417898"/>
            <a:ext cx="30480" cy="718066"/>
          </a:xfrm>
          <a:prstGeom prst="roundRect">
            <a:avLst>
              <a:gd name="adj" fmla="val 117806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7" name="Shape 15"/>
          <p:cNvSpPr/>
          <p:nvPr/>
        </p:nvSpPr>
        <p:spPr>
          <a:xfrm>
            <a:off x="10359390" y="3791545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8" name="Text 16"/>
          <p:cNvSpPr/>
          <p:nvPr/>
        </p:nvSpPr>
        <p:spPr>
          <a:xfrm>
            <a:off x="10474880" y="3865470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650" dirty="0"/>
          </a:p>
        </p:txBody>
      </p:sp>
      <p:sp>
        <p:nvSpPr>
          <p:cNvPr id="19" name="Text 17"/>
          <p:cNvSpPr/>
          <p:nvPr/>
        </p:nvSpPr>
        <p:spPr>
          <a:xfrm>
            <a:off x="9220557" y="201739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March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704058" y="2512933"/>
            <a:ext cx="584930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Webinars: 115 leads at $6 CPL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7704058" y="3039547"/>
            <a:ext cx="584930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LinkedIn: 98 leads at $23 CPL</a:t>
            </a:r>
            <a:endParaRPr lang="en-US" sz="1850" dirty="0"/>
          </a:p>
        </p:txBody>
      </p:sp>
      <p:sp>
        <p:nvSpPr>
          <p:cNvPr id="22" name="Text 20"/>
          <p:cNvSpPr/>
          <p:nvPr/>
        </p:nvSpPr>
        <p:spPr>
          <a:xfrm>
            <a:off x="9220557" y="5582786"/>
            <a:ext cx="6159699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“Webinars show consistent growth while</a:t>
            </a:r>
            <a:b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</a:b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maintaining low costs. Email and webinars </a:t>
            </a:r>
            <a:b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</a:b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demonstrate improving cost control.”</a:t>
            </a:r>
            <a:endParaRPr lang="en-US" sz="18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5DED0C-E552-C5E7-2825-162E1124748B}"/>
              </a:ext>
            </a:extLst>
          </p:cNvPr>
          <p:cNvSpPr txBox="1"/>
          <p:nvPr/>
        </p:nvSpPr>
        <p:spPr>
          <a:xfrm>
            <a:off x="12719804" y="7426712"/>
            <a:ext cx="1821386" cy="766048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66BE29-6DDA-6D44-7A84-6FCE2AD52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852" y="4576871"/>
            <a:ext cx="6682092" cy="350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31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3652" y="553392"/>
            <a:ext cx="4701183" cy="4310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Lead Generation Distribution </a:t>
            </a:r>
            <a:endParaRPr lang="en-US" sz="2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53" y="1349802"/>
            <a:ext cx="6680246" cy="40800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-944636" y="6006512"/>
            <a:ext cx="5227320" cy="483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3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325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806952" y="6641783"/>
            <a:ext cx="1724144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Webinars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-944636" y="7003515"/>
            <a:ext cx="5227320" cy="234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Highest lead volume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2261983" y="5976724"/>
            <a:ext cx="5227320" cy="483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3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283</a:t>
            </a:r>
            <a:endParaRPr lang="en-US" sz="3800" dirty="0"/>
          </a:p>
        </p:txBody>
      </p:sp>
      <p:sp>
        <p:nvSpPr>
          <p:cNvPr id="8" name="Text 5"/>
          <p:cNvSpPr/>
          <p:nvPr/>
        </p:nvSpPr>
        <p:spPr>
          <a:xfrm>
            <a:off x="3981213" y="6573261"/>
            <a:ext cx="1724144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LinkedIn Ads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2261983" y="7015132"/>
            <a:ext cx="5227320" cy="234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Second in volume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5389511" y="5900904"/>
            <a:ext cx="5227320" cy="483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3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247</a:t>
            </a:r>
            <a:endParaRPr lang="en-US" sz="3800" dirty="0"/>
          </a:p>
        </p:txBody>
      </p:sp>
      <p:sp>
        <p:nvSpPr>
          <p:cNvPr id="11" name="Text 8"/>
          <p:cNvSpPr/>
          <p:nvPr/>
        </p:nvSpPr>
        <p:spPr>
          <a:xfrm>
            <a:off x="7141099" y="6582344"/>
            <a:ext cx="1724144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Display Ads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5389511" y="7026749"/>
            <a:ext cx="5227320" cy="234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Moderate performance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8403177" y="5922687"/>
            <a:ext cx="5227320" cy="483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3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196</a:t>
            </a:r>
            <a:endParaRPr lang="en-US" sz="3800" dirty="0"/>
          </a:p>
        </p:txBody>
      </p:sp>
      <p:sp>
        <p:nvSpPr>
          <p:cNvPr id="14" name="Text 11"/>
          <p:cNvSpPr/>
          <p:nvPr/>
        </p:nvSpPr>
        <p:spPr>
          <a:xfrm>
            <a:off x="10154765" y="6586422"/>
            <a:ext cx="1724144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Email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8403177" y="7037938"/>
            <a:ext cx="5227320" cy="234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Lowest volume</a:t>
            </a:r>
            <a:endParaRPr lang="en-US" sz="11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AD4549-DA4C-ABA8-468E-2D8122704C48}"/>
              </a:ext>
            </a:extLst>
          </p:cNvPr>
          <p:cNvSpPr txBox="1"/>
          <p:nvPr/>
        </p:nvSpPr>
        <p:spPr>
          <a:xfrm>
            <a:off x="12719804" y="7426712"/>
            <a:ext cx="1821386" cy="766048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9757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4112" y="405289"/>
            <a:ext cx="3994904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Conversion Performance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2965252" y="2085737"/>
            <a:ext cx="1806773" cy="367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41.67%</a:t>
            </a:r>
            <a:endParaRPr lang="en-US" sz="2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13" y="1167646"/>
            <a:ext cx="2203490" cy="22034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004661" y="3554611"/>
            <a:ext cx="1728192" cy="216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Webinars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514112" y="3858816"/>
            <a:ext cx="6709291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Best conversion rate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9858137" y="2085737"/>
            <a:ext cx="1806773" cy="367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32.00%</a:t>
            </a:r>
            <a:endParaRPr lang="en-US" sz="28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9898" y="1167646"/>
            <a:ext cx="2203490" cy="220349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897547" y="3554611"/>
            <a:ext cx="1728192" cy="216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Email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7406997" y="3858816"/>
            <a:ext cx="6709291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Strong conversion</a:t>
            </a:r>
            <a:endParaRPr lang="en-US" sz="1150" dirty="0"/>
          </a:p>
        </p:txBody>
      </p:sp>
      <p:sp>
        <p:nvSpPr>
          <p:cNvPr id="11" name="Text 7"/>
          <p:cNvSpPr/>
          <p:nvPr/>
        </p:nvSpPr>
        <p:spPr>
          <a:xfrm>
            <a:off x="2965252" y="5415796"/>
            <a:ext cx="1806773" cy="367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26.00%</a:t>
            </a:r>
            <a:endParaRPr lang="en-US" sz="28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13" y="4497705"/>
            <a:ext cx="2203490" cy="220349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004661" y="6884670"/>
            <a:ext cx="1728192" cy="216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Display Ads</a:t>
            </a:r>
            <a:endParaRPr lang="en-US" sz="1350" dirty="0"/>
          </a:p>
        </p:txBody>
      </p:sp>
      <p:sp>
        <p:nvSpPr>
          <p:cNvPr id="14" name="Text 9"/>
          <p:cNvSpPr/>
          <p:nvPr/>
        </p:nvSpPr>
        <p:spPr>
          <a:xfrm>
            <a:off x="514112" y="7188875"/>
            <a:ext cx="6709291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Moderate conversion</a:t>
            </a:r>
            <a:endParaRPr lang="en-US" sz="1150" dirty="0"/>
          </a:p>
        </p:txBody>
      </p:sp>
      <p:sp>
        <p:nvSpPr>
          <p:cNvPr id="15" name="Text 10"/>
          <p:cNvSpPr/>
          <p:nvPr/>
        </p:nvSpPr>
        <p:spPr>
          <a:xfrm>
            <a:off x="9858137" y="5415796"/>
            <a:ext cx="1806773" cy="367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19.67%</a:t>
            </a:r>
            <a:endParaRPr lang="en-US" sz="28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9898" y="4497705"/>
            <a:ext cx="2203490" cy="220349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897547" y="6884670"/>
            <a:ext cx="1728192" cy="216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LinkedIn Ads</a:t>
            </a:r>
            <a:endParaRPr lang="en-US" sz="1350" dirty="0"/>
          </a:p>
        </p:txBody>
      </p:sp>
      <p:sp>
        <p:nvSpPr>
          <p:cNvPr id="18" name="Text 12"/>
          <p:cNvSpPr/>
          <p:nvPr/>
        </p:nvSpPr>
        <p:spPr>
          <a:xfrm>
            <a:off x="7406997" y="7188875"/>
            <a:ext cx="6709291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Lowest conversion</a:t>
            </a:r>
            <a:endParaRPr lang="en-US" sz="1150" dirty="0"/>
          </a:p>
        </p:txBody>
      </p:sp>
      <p:sp>
        <p:nvSpPr>
          <p:cNvPr id="19" name="Text 13"/>
          <p:cNvSpPr/>
          <p:nvPr/>
        </p:nvSpPr>
        <p:spPr>
          <a:xfrm>
            <a:off x="815195" y="7747041"/>
            <a:ext cx="11272727" cy="38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Webinars convert 135.65 leads total, more than double any other channel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8B05EA-DE0C-9898-AF02-C046F24F5DF3}"/>
              </a:ext>
            </a:extLst>
          </p:cNvPr>
          <p:cNvSpPr txBox="1"/>
          <p:nvPr/>
        </p:nvSpPr>
        <p:spPr>
          <a:xfrm>
            <a:off x="12719804" y="7426712"/>
            <a:ext cx="1821386" cy="766048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54210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85186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ROI Analysis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817376"/>
            <a:ext cx="6185535" cy="36578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73735" y="2817376"/>
            <a:ext cx="5826562" cy="1689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Webinars deliver nearly </a:t>
            </a:r>
            <a:r>
              <a:rPr lang="en-US" sz="3500" dirty="0">
                <a:solidFill>
                  <a:srgbClr val="5CC97B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double the ROI</a:t>
            </a:r>
            <a:r>
              <a:rPr lang="en-US" sz="35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of other channels</a:t>
            </a:r>
            <a:endParaRPr lang="en-US" sz="3500" dirty="0"/>
          </a:p>
        </p:txBody>
      </p:sp>
      <p:sp>
        <p:nvSpPr>
          <p:cNvPr id="5" name="Shape 2"/>
          <p:cNvSpPr/>
          <p:nvPr/>
        </p:nvSpPr>
        <p:spPr>
          <a:xfrm>
            <a:off x="7614761" y="2817376"/>
            <a:ext cx="30480" cy="1689854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6" name="Text 3"/>
          <p:cNvSpPr/>
          <p:nvPr/>
        </p:nvSpPr>
        <p:spPr>
          <a:xfrm>
            <a:off x="7614761" y="4776430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At $14,400 ROI, webinars significantly outperform Email ($7,654), Display Ads ($7,662), and LinkedIn Ads ($7,366)</a:t>
            </a:r>
            <a:endParaRPr lang="en-US" sz="18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299004-C266-22E0-6818-2B3004BBEB7C}"/>
              </a:ext>
            </a:extLst>
          </p:cNvPr>
          <p:cNvSpPr txBox="1"/>
          <p:nvPr/>
        </p:nvSpPr>
        <p:spPr>
          <a:xfrm>
            <a:off x="12719804" y="7426712"/>
            <a:ext cx="1821386" cy="766048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10931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310646"/>
            <a:ext cx="693253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Channel Performance Insights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345418"/>
            <a:ext cx="4178618" cy="2573417"/>
          </a:xfrm>
          <a:prstGeom prst="roundRect">
            <a:avLst>
              <a:gd name="adj" fmla="val 1221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4" name="Text 2"/>
          <p:cNvSpPr/>
          <p:nvPr/>
        </p:nvSpPr>
        <p:spPr>
          <a:xfrm>
            <a:off x="1070015" y="3577709"/>
            <a:ext cx="272557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Webinars: Clear Winner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70015" y="4011335"/>
            <a:ext cx="3714036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Highest CTR (28.67%), lowest cost per lead ($5.67), and most leads generated (325). Exceptional 41.67% conversion rate demonstrates strong audience engagement.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5225772" y="3345418"/>
            <a:ext cx="4178737" cy="2573417"/>
          </a:xfrm>
          <a:prstGeom prst="roundRect">
            <a:avLst>
              <a:gd name="adj" fmla="val 1221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7" name="Text 5"/>
          <p:cNvSpPr/>
          <p:nvPr/>
        </p:nvSpPr>
        <p:spPr>
          <a:xfrm>
            <a:off x="5458063" y="3577709"/>
            <a:ext cx="3714155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LinkedIn Ads: Needs Optimization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5458063" y="4319349"/>
            <a:ext cx="3714155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Poorest efficiency with highest cost per lead ($24) and lowest CTR (1.23%). Despite generating 283 leads, the 19.67% conversion rate suggests targeting issues.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9613940" y="3345418"/>
            <a:ext cx="4178737" cy="2573417"/>
          </a:xfrm>
          <a:prstGeom prst="roundRect">
            <a:avLst>
              <a:gd name="adj" fmla="val 1221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0" name="Text 8"/>
          <p:cNvSpPr/>
          <p:nvPr/>
        </p:nvSpPr>
        <p:spPr>
          <a:xfrm>
            <a:off x="9846231" y="3577709"/>
            <a:ext cx="2982516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Email: Untapped Potential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9846231" y="4011335"/>
            <a:ext cx="3714155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Mid-range cost efficiency ($11 per lead) with strong 32% conversion rate, but lowest lead volume (196). Significant opportunity for scaling.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74F730-8650-A393-24A4-C8773B19ACA9}"/>
              </a:ext>
            </a:extLst>
          </p:cNvPr>
          <p:cNvSpPr txBox="1"/>
          <p:nvPr/>
        </p:nvSpPr>
        <p:spPr>
          <a:xfrm>
            <a:off x="12444761" y="7638585"/>
            <a:ext cx="2185639" cy="591015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4386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6176" y="657463"/>
            <a:ext cx="5622012" cy="702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Action Plan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76" y="1837968"/>
            <a:ext cx="1194673" cy="14335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69688" y="2076807"/>
            <a:ext cx="3399472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Double down on webinars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69688" y="2571512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Expand reach, scale budget, and A/B test to improve ROI further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76" y="3271480"/>
            <a:ext cx="1194673" cy="14335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69688" y="3510320"/>
            <a:ext cx="344721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Optimize email campaigns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2269688" y="4005024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Refine messaging, subject lines, and segmentation to drive more leads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76" y="4704993"/>
            <a:ext cx="1194673" cy="14335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269688" y="4943832"/>
            <a:ext cx="3063954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Audit LinkedIn strategy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2269688" y="5438537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Evaluate targeting, content relevance, and bid strategies to address high CPL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76" y="6138505"/>
            <a:ext cx="1194673" cy="143351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269688" y="6377345"/>
            <a:ext cx="3150513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Monitor trends monthly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2269688" y="6872049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Detect CTR dips or CPL increases early and adjust budgets accordingly</a:t>
            </a:r>
            <a:endParaRPr lang="en-US" sz="18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8FB21F-029A-9EAE-428C-599FD8E25895}"/>
              </a:ext>
            </a:extLst>
          </p:cNvPr>
          <p:cNvSpPr txBox="1"/>
          <p:nvPr/>
        </p:nvSpPr>
        <p:spPr>
          <a:xfrm>
            <a:off x="12719804" y="7426712"/>
            <a:ext cx="1821386" cy="766048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03399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51221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Key Takeaways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333988"/>
            <a:ext cx="4158734" cy="2092166"/>
          </a:xfrm>
          <a:prstGeom prst="roundRect">
            <a:avLst>
              <a:gd name="adj" fmla="val 171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4" name="Text 2"/>
          <p:cNvSpPr/>
          <p:nvPr/>
        </p:nvSpPr>
        <p:spPr>
          <a:xfrm>
            <a:off x="1077039" y="3573304"/>
            <a:ext cx="368010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Webinars are the clear winner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4420791"/>
            <a:ext cx="36801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Superior performance across all KPIs makes them the top priority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3333988"/>
            <a:ext cx="4158734" cy="2092166"/>
          </a:xfrm>
          <a:prstGeom prst="roundRect">
            <a:avLst>
              <a:gd name="adj" fmla="val 171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7" name="Text 5"/>
          <p:cNvSpPr/>
          <p:nvPr/>
        </p:nvSpPr>
        <p:spPr>
          <a:xfrm>
            <a:off x="5475089" y="3573304"/>
            <a:ext cx="368010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LinkedIn needs reevaluation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5089" y="4068842"/>
            <a:ext cx="36801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High costs and low engagement require strategic overhaul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3333988"/>
            <a:ext cx="4158853" cy="2092166"/>
          </a:xfrm>
          <a:prstGeom prst="roundRect">
            <a:avLst>
              <a:gd name="adj" fmla="val 171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0" name="Text 8"/>
          <p:cNvSpPr/>
          <p:nvPr/>
        </p:nvSpPr>
        <p:spPr>
          <a:xfrm>
            <a:off x="9873139" y="3573304"/>
            <a:ext cx="368022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Focus on data-driven decisions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73139" y="4420791"/>
            <a:ext cx="368022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Shift strategy toward high-performing channels to enhance ROI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724" y="5695355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Next steps:</a:t>
            </a: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Test hybrid strategies combining webinar trust-building with cost-efficient email targeting</a:t>
            </a:r>
            <a:endParaRPr lang="en-US" sz="18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E1A4B8-2F86-40D3-3782-53AABA3DE1F9}"/>
              </a:ext>
            </a:extLst>
          </p:cNvPr>
          <p:cNvSpPr txBox="1"/>
          <p:nvPr/>
        </p:nvSpPr>
        <p:spPr>
          <a:xfrm>
            <a:off x="12719804" y="7426712"/>
            <a:ext cx="1821386" cy="766048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221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431256"/>
            <a:ext cx="70424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Project Scope &amp; Objectives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614023"/>
            <a:ext cx="4158734" cy="2184202"/>
          </a:xfrm>
          <a:prstGeom prst="roundRect">
            <a:avLst>
              <a:gd name="adj" fmla="val 1644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4" name="Text 2"/>
          <p:cNvSpPr/>
          <p:nvPr/>
        </p:nvSpPr>
        <p:spPr>
          <a:xfrm>
            <a:off x="1107519" y="38838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Market Research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107519" y="4379357"/>
            <a:ext cx="361914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Competitor analysis and target audience insights for healthcare tech market positioning.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3614023"/>
            <a:ext cx="4158734" cy="2184202"/>
          </a:xfrm>
          <a:prstGeom prst="roundRect">
            <a:avLst>
              <a:gd name="adj" fmla="val 1644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7" name="Text 5"/>
          <p:cNvSpPr/>
          <p:nvPr/>
        </p:nvSpPr>
        <p:spPr>
          <a:xfrm>
            <a:off x="5505569" y="38838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Campaign Strategy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505569" y="4379357"/>
            <a:ext cx="361914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Digital marketing approach with email sequences and ad creatives for Ontario pilot launch.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3614023"/>
            <a:ext cx="4158853" cy="2184202"/>
          </a:xfrm>
          <a:prstGeom prst="roundRect">
            <a:avLst>
              <a:gd name="adj" fmla="val 1644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0" name="Text 8"/>
          <p:cNvSpPr/>
          <p:nvPr/>
        </p:nvSpPr>
        <p:spPr>
          <a:xfrm>
            <a:off x="9903619" y="38838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Analytics &amp; Pitch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903619" y="4379357"/>
            <a:ext cx="36192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Dashboard development and client presentation with KPIs, budget, and compliance considerations.</a:t>
            </a:r>
            <a:endParaRPr lang="en-US" sz="18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909611-9DEB-409A-B216-1B709A2C1F1C}"/>
              </a:ext>
            </a:extLst>
          </p:cNvPr>
          <p:cNvSpPr txBox="1"/>
          <p:nvPr/>
        </p:nvSpPr>
        <p:spPr>
          <a:xfrm>
            <a:off x="12719804" y="7672039"/>
            <a:ext cx="1910596" cy="446049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62150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Industry Overview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64575"/>
            <a:ext cx="41188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$60B</a:t>
            </a:r>
            <a:endParaRPr lang="en-US" sz="6200" dirty="0"/>
          </a:p>
        </p:txBody>
      </p:sp>
      <p:sp>
        <p:nvSpPr>
          <p:cNvPr id="4" name="Text 2"/>
          <p:cNvSpPr/>
          <p:nvPr/>
        </p:nvSpPr>
        <p:spPr>
          <a:xfrm>
            <a:off x="1476018" y="4353520"/>
            <a:ext cx="284226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Market Value by 2030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4849058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Wearable medical device market growth trajectory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5255776" y="3264575"/>
            <a:ext cx="41188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67%</a:t>
            </a:r>
            <a:endParaRPr lang="en-US" sz="6200" dirty="0"/>
          </a:p>
        </p:txBody>
      </p:sp>
      <p:sp>
        <p:nvSpPr>
          <p:cNvPr id="7" name="Text 5"/>
          <p:cNvSpPr/>
          <p:nvPr/>
        </p:nvSpPr>
        <p:spPr>
          <a:xfrm>
            <a:off x="5451158" y="4353520"/>
            <a:ext cx="37280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Remote Monitoring Demand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255776" y="4849058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Healthcare providers adopting digital solutions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9673828" y="3264575"/>
            <a:ext cx="41188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25%</a:t>
            </a:r>
            <a:endParaRPr lang="en-US" sz="6200" dirty="0"/>
          </a:p>
        </p:txBody>
      </p:sp>
      <p:sp>
        <p:nvSpPr>
          <p:cNvPr id="10" name="Text 8"/>
          <p:cNvSpPr/>
          <p:nvPr/>
        </p:nvSpPr>
        <p:spPr>
          <a:xfrm>
            <a:off x="10325100" y="435352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Annual Growth Rate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73828" y="4849058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Digital health surge from aging population and telehealth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724" y="588430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High competition intensifies as established med-tech companies and startups vie for market share in this rapidly expanding sector.</a:t>
            </a:r>
            <a:endParaRPr lang="en-US" sz="18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503AEA-CC93-25A1-4C61-3F4531B17DCD}"/>
              </a:ext>
            </a:extLst>
          </p:cNvPr>
          <p:cNvSpPr txBox="1"/>
          <p:nvPr/>
        </p:nvSpPr>
        <p:spPr>
          <a:xfrm>
            <a:off x="12745844" y="7582829"/>
            <a:ext cx="1884556" cy="646771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54981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69839"/>
            <a:ext cx="651641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Target Audience Insights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111579"/>
            <a:ext cx="4158734" cy="2512814"/>
          </a:xfrm>
          <a:prstGeom prst="roundRect">
            <a:avLst>
              <a:gd name="adj" fmla="val 5822"/>
            </a:avLst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4" name="Shape 2"/>
          <p:cNvSpPr/>
          <p:nvPr/>
        </p:nvSpPr>
        <p:spPr>
          <a:xfrm>
            <a:off x="837724" y="3081099"/>
            <a:ext cx="4158734" cy="121920"/>
          </a:xfrm>
          <a:prstGeom prst="roundRect">
            <a:avLst>
              <a:gd name="adj" fmla="val 29451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5" name="Shape 3"/>
          <p:cNvSpPr/>
          <p:nvPr/>
        </p:nvSpPr>
        <p:spPr>
          <a:xfrm>
            <a:off x="2557998" y="2752606"/>
            <a:ext cx="718066" cy="718066"/>
          </a:xfrm>
          <a:prstGeom prst="roundRect">
            <a:avLst>
              <a:gd name="adj" fmla="val 127342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382" y="2932152"/>
            <a:ext cx="287179" cy="35897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07519" y="37099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Primary Segment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107519" y="4205526"/>
            <a:ext cx="361914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Adults 50+ with cardiac conditions seeking peace of mind through continuous monitoring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5235773" y="3111579"/>
            <a:ext cx="4158734" cy="2512814"/>
          </a:xfrm>
          <a:prstGeom prst="roundRect">
            <a:avLst>
              <a:gd name="adj" fmla="val 5822"/>
            </a:avLst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0" name="Shape 7"/>
          <p:cNvSpPr/>
          <p:nvPr/>
        </p:nvSpPr>
        <p:spPr>
          <a:xfrm>
            <a:off x="5235773" y="3081099"/>
            <a:ext cx="4158734" cy="121920"/>
          </a:xfrm>
          <a:prstGeom prst="roundRect">
            <a:avLst>
              <a:gd name="adj" fmla="val 29451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1" name="Shape 8"/>
          <p:cNvSpPr/>
          <p:nvPr/>
        </p:nvSpPr>
        <p:spPr>
          <a:xfrm>
            <a:off x="6956048" y="2752606"/>
            <a:ext cx="718066" cy="718066"/>
          </a:xfrm>
          <a:prstGeom prst="roundRect">
            <a:avLst>
              <a:gd name="adj" fmla="val 127342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432" y="2932152"/>
            <a:ext cx="287179" cy="358973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505569" y="37099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Secondary Segment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5505569" y="4205526"/>
            <a:ext cx="361914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Adult children and spouses managing care for at-risk family members</a:t>
            </a:r>
            <a:endParaRPr lang="en-US" sz="1850" dirty="0"/>
          </a:p>
        </p:txBody>
      </p:sp>
      <p:sp>
        <p:nvSpPr>
          <p:cNvPr id="15" name="Shape 11"/>
          <p:cNvSpPr/>
          <p:nvPr/>
        </p:nvSpPr>
        <p:spPr>
          <a:xfrm>
            <a:off x="9633823" y="3111579"/>
            <a:ext cx="4158853" cy="2512814"/>
          </a:xfrm>
          <a:prstGeom prst="roundRect">
            <a:avLst>
              <a:gd name="adj" fmla="val 5822"/>
            </a:avLst>
          </a:prstGeom>
          <a:solidFill>
            <a:srgbClr val="FEF5E7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6" name="Shape 12"/>
          <p:cNvSpPr/>
          <p:nvPr/>
        </p:nvSpPr>
        <p:spPr>
          <a:xfrm>
            <a:off x="9633823" y="3081099"/>
            <a:ext cx="4158853" cy="121920"/>
          </a:xfrm>
          <a:prstGeom prst="roundRect">
            <a:avLst>
              <a:gd name="adj" fmla="val 29451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7" name="Shape 13"/>
          <p:cNvSpPr/>
          <p:nvPr/>
        </p:nvSpPr>
        <p:spPr>
          <a:xfrm>
            <a:off x="11354217" y="2752606"/>
            <a:ext cx="718066" cy="718066"/>
          </a:xfrm>
          <a:prstGeom prst="roundRect">
            <a:avLst>
              <a:gd name="adj" fmla="val 127342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9601" y="2932152"/>
            <a:ext cx="287179" cy="358973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903619" y="37099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Tertiary Segment</a:t>
            </a:r>
            <a:endParaRPr lang="en-US" sz="2200" dirty="0"/>
          </a:p>
        </p:txBody>
      </p:sp>
      <p:sp>
        <p:nvSpPr>
          <p:cNvPr id="20" name="Text 15"/>
          <p:cNvSpPr/>
          <p:nvPr/>
        </p:nvSpPr>
        <p:spPr>
          <a:xfrm>
            <a:off x="9903619" y="4205526"/>
            <a:ext cx="36192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Healthcare providers integrating remote monitoring into patient care protocols</a:t>
            </a:r>
            <a:endParaRPr lang="en-US" sz="1850" dirty="0"/>
          </a:p>
        </p:txBody>
      </p:sp>
      <p:sp>
        <p:nvSpPr>
          <p:cNvPr id="21" name="Text 16"/>
          <p:cNvSpPr/>
          <p:nvPr/>
        </p:nvSpPr>
        <p:spPr>
          <a:xfrm>
            <a:off x="837724" y="5893594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Digital adoption among 50+ adults has increased 40% since 2020, with growing trust in physician-endorsed health technology solutions.</a:t>
            </a:r>
            <a:endParaRPr lang="en-US" sz="18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DA790F-A07B-6160-0AC9-07FD116A5C18}"/>
              </a:ext>
            </a:extLst>
          </p:cNvPr>
          <p:cNvSpPr txBox="1"/>
          <p:nvPr/>
        </p:nvSpPr>
        <p:spPr>
          <a:xfrm>
            <a:off x="12719804" y="7426712"/>
            <a:ext cx="1821386" cy="766048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62594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87379"/>
            <a:ext cx="615886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Competitive Landscape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18968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HeartTrack Inc.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780949"/>
            <a:ext cx="3883819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Strategy:</a:t>
            </a: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App-based ECG monitoring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379357"/>
            <a:ext cx="388381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Marketing:</a:t>
            </a: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Webinar series and physician partnerships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360789"/>
            <a:ext cx="388381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Weakness:</a:t>
            </a: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Limited caregiver integration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5313045" y="318968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LifeMonitor Co.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313045" y="3780949"/>
            <a:ext cx="388381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Strategy:</a:t>
            </a: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Low-cost devices via pharmacy channels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5313045" y="4762381"/>
            <a:ext cx="388381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Marketing:</a:t>
            </a: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Traditional retail partnerships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5313045" y="5743813"/>
            <a:ext cx="3883819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Weakness:</a:t>
            </a: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Basic cloud functionality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9788366" y="318968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PulseSync Advantage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9788366" y="3780949"/>
            <a:ext cx="401931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Real-time cloud synchronization</a:t>
            </a: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with instant caregiver alerts and comprehensive physician dashboard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9788366" y="5145405"/>
            <a:ext cx="401931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Superior technical architecture creates differentiated user experience</a:t>
            </a:r>
            <a:endParaRPr lang="en-US" sz="18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D46F29-BAA6-9678-9E03-B39E8B02943D}"/>
              </a:ext>
            </a:extLst>
          </p:cNvPr>
          <p:cNvSpPr txBox="1"/>
          <p:nvPr/>
        </p:nvSpPr>
        <p:spPr>
          <a:xfrm>
            <a:off x="12719804" y="7426712"/>
            <a:ext cx="1821386" cy="766048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28480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52155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SWOT Analysis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234922"/>
            <a:ext cx="6357818" cy="2351603"/>
          </a:xfrm>
          <a:prstGeom prst="roundRect">
            <a:avLst>
              <a:gd name="adj" fmla="val 1527"/>
            </a:avLst>
          </a:prstGeom>
          <a:solidFill>
            <a:srgbClr val="FEF5E7"/>
          </a:solidFill>
          <a:ln w="30480">
            <a:solidFill>
              <a:srgbClr val="5CC97B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4" name="Text 2"/>
          <p:cNvSpPr/>
          <p:nvPr/>
        </p:nvSpPr>
        <p:spPr>
          <a:xfrm>
            <a:off x="1107519" y="250471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Strengths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107519" y="3000256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Real-time cloud sync technology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1107519" y="3466981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Integrated physician dashboard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107519" y="3933706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Multi-user caregiver alerts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434858" y="2234922"/>
            <a:ext cx="6357818" cy="2351603"/>
          </a:xfrm>
          <a:prstGeom prst="roundRect">
            <a:avLst>
              <a:gd name="adj" fmla="val 1527"/>
            </a:avLst>
          </a:prstGeom>
          <a:solidFill>
            <a:srgbClr val="FEF5E7"/>
          </a:solidFill>
          <a:ln w="30480">
            <a:solidFill>
              <a:srgbClr val="F44444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9" name="Text 7"/>
          <p:cNvSpPr/>
          <p:nvPr/>
        </p:nvSpPr>
        <p:spPr>
          <a:xfrm>
            <a:off x="7704653" y="250471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Weaknesses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704653" y="3000256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Limited brand recognition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704653" y="3466981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Higher price point than competitors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704653" y="3933706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Small marketing budget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837724" y="4825841"/>
            <a:ext cx="6357818" cy="2351603"/>
          </a:xfrm>
          <a:prstGeom prst="roundRect">
            <a:avLst>
              <a:gd name="adj" fmla="val 1527"/>
            </a:avLst>
          </a:prstGeom>
          <a:solidFill>
            <a:srgbClr val="FEF5E7"/>
          </a:solidFill>
          <a:ln w="30480">
            <a:solidFill>
              <a:srgbClr val="5E98F1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4" name="Text 12"/>
          <p:cNvSpPr/>
          <p:nvPr/>
        </p:nvSpPr>
        <p:spPr>
          <a:xfrm>
            <a:off x="1107519" y="509563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Opportunities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1107519" y="5591175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Rapidly aging Baby Boomer population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1107519" y="6057900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Telehealth adoption acceleration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1107519" y="6524625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Insurance reimbursement expansion</a:t>
            </a:r>
            <a:endParaRPr lang="en-US" sz="1850" dirty="0"/>
          </a:p>
        </p:txBody>
      </p:sp>
      <p:sp>
        <p:nvSpPr>
          <p:cNvPr id="18" name="Shape 16"/>
          <p:cNvSpPr/>
          <p:nvPr/>
        </p:nvSpPr>
        <p:spPr>
          <a:xfrm>
            <a:off x="7434858" y="4825841"/>
            <a:ext cx="6357818" cy="2351603"/>
          </a:xfrm>
          <a:prstGeom prst="roundRect">
            <a:avLst>
              <a:gd name="adj" fmla="val 1527"/>
            </a:avLst>
          </a:prstGeom>
          <a:solidFill>
            <a:srgbClr val="FEF5E7"/>
          </a:solidFill>
          <a:ln w="30480">
            <a:solidFill>
              <a:srgbClr val="FFA44F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9" name="Text 17"/>
          <p:cNvSpPr/>
          <p:nvPr/>
        </p:nvSpPr>
        <p:spPr>
          <a:xfrm>
            <a:off x="7704653" y="509563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Threats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704653" y="5591175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FDA regulatory changes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7704653" y="6057900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Tech adoption barriers in 50+ segment</a:t>
            </a:r>
            <a:endParaRPr lang="en-US" sz="1850" dirty="0"/>
          </a:p>
        </p:txBody>
      </p:sp>
      <p:sp>
        <p:nvSpPr>
          <p:cNvPr id="22" name="Text 20"/>
          <p:cNvSpPr/>
          <p:nvPr/>
        </p:nvSpPr>
        <p:spPr>
          <a:xfrm>
            <a:off x="7704653" y="6524625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Well-funded competitor entry</a:t>
            </a:r>
            <a:endParaRPr lang="en-US" sz="18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102F7B-E55B-91F6-B321-D38945B7D195}"/>
              </a:ext>
            </a:extLst>
          </p:cNvPr>
          <p:cNvSpPr txBox="1"/>
          <p:nvPr/>
        </p:nvSpPr>
        <p:spPr>
          <a:xfrm>
            <a:off x="12719804" y="7426712"/>
            <a:ext cx="1821386" cy="766048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96142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842379"/>
            <a:ext cx="7468553" cy="1126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Digital Channel Performance Metrics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837724" y="4238149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Social media engagement rates show strongest performance on Facebook among our target demographic, with LinkedIn driving quality B2B healthcare provider leads.</a:t>
            </a:r>
            <a:endParaRPr lang="en-US" sz="1850" dirty="0"/>
          </a:p>
        </p:txBody>
      </p:sp>
    </p:spTree>
    <p:extLst>
      <p:ext uri="{BB962C8B-B14F-4D97-AF65-F5344CB8AC3E}">
        <p14:creationId xmlns:p14="http://schemas.microsoft.com/office/powerpoint/2010/main" val="200514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84821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Marketing Channel Performance Review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615220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Campaign insights across Email, LinkedIn Ads, Display Ads, and Webinars over three months</a:t>
            </a:r>
            <a:endParaRPr lang="en-US" sz="1850" dirty="0"/>
          </a:p>
        </p:txBody>
      </p:sp>
    </p:spTree>
    <p:extLst>
      <p:ext uri="{BB962C8B-B14F-4D97-AF65-F5344CB8AC3E}">
        <p14:creationId xmlns:p14="http://schemas.microsoft.com/office/powerpoint/2010/main" val="1337605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65676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PulseSync Email Campaign Performance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423767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comprehensive analysis of our 3-stage email funnel strategy for heart health wearable technology, tracking performance from awareness to conversion.</a:t>
            </a:r>
            <a:endParaRPr lang="en-US" sz="18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744FE-11A7-7E1E-731E-D57FD51C3CA0}"/>
              </a:ext>
            </a:extLst>
          </p:cNvPr>
          <p:cNvSpPr txBox="1"/>
          <p:nvPr/>
        </p:nvSpPr>
        <p:spPr>
          <a:xfrm>
            <a:off x="12556273" y="7805854"/>
            <a:ext cx="2163337" cy="369332"/>
          </a:xfrm>
          <a:prstGeom prst="rect">
            <a:avLst/>
          </a:prstGeom>
          <a:solidFill>
            <a:srgbClr val="FEF5E7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79519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A540612476CD42912810D7BECEEF85" ma:contentTypeVersion="13" ma:contentTypeDescription="Create a new document." ma:contentTypeScope="" ma:versionID="e67f9da17e029630a5c74eef8dc3f1dd">
  <xsd:schema xmlns:xsd="http://www.w3.org/2001/XMLSchema" xmlns:xs="http://www.w3.org/2001/XMLSchema" xmlns:p="http://schemas.microsoft.com/office/2006/metadata/properties" xmlns:ns3="133e32cb-278d-4724-b48a-4cb15552518c" xmlns:ns4="5dcb67c5-de61-4021-adec-b8be322b36b5" targetNamespace="http://schemas.microsoft.com/office/2006/metadata/properties" ma:root="true" ma:fieldsID="8312a03ee73c5937a5a3c3a3e0bebe91" ns3:_="" ns4:_="">
    <xsd:import namespace="133e32cb-278d-4724-b48a-4cb15552518c"/>
    <xsd:import namespace="5dcb67c5-de61-4021-adec-b8be322b36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_activity" minOccurs="0"/>
                <xsd:element ref="ns3:MediaServiceDateTake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3e32cb-278d-4724-b48a-4cb1555251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cb67c5-de61-4021-adec-b8be322b36b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33e32cb-278d-4724-b48a-4cb15552518c" xsi:nil="true"/>
  </documentManagement>
</p:properties>
</file>

<file path=customXml/itemProps1.xml><?xml version="1.0" encoding="utf-8"?>
<ds:datastoreItem xmlns:ds="http://schemas.openxmlformats.org/officeDocument/2006/customXml" ds:itemID="{0D3A7F18-B4AF-425C-899A-89FAFE8351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3e32cb-278d-4724-b48a-4cb15552518c"/>
    <ds:schemaRef ds:uri="5dcb67c5-de61-4021-adec-b8be322b36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FA8BFC-2C17-4A23-81EB-A271123EE0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C556D5-87CD-4A16-BD13-0F7FBFF1B31E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5dcb67c5-de61-4021-adec-b8be322b36b5"/>
    <ds:schemaRef ds:uri="http://www.w3.org/XML/1998/namespace"/>
    <ds:schemaRef ds:uri="http://purl.org/dc/elements/1.1/"/>
    <ds:schemaRef ds:uri="http://schemas.openxmlformats.org/package/2006/metadata/core-properties"/>
    <ds:schemaRef ds:uri="133e32cb-278d-4724-b48a-4cb15552518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988</Words>
  <Application>Microsoft Office PowerPoint</Application>
  <PresentationFormat>Custom</PresentationFormat>
  <Paragraphs>173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Lora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Sunehra Tazreen</dc:creator>
  <cp:lastModifiedBy>Sunehra Tazreen</cp:lastModifiedBy>
  <cp:revision>5</cp:revision>
  <dcterms:created xsi:type="dcterms:W3CDTF">2025-07-30T08:31:45Z</dcterms:created>
  <dcterms:modified xsi:type="dcterms:W3CDTF">2025-07-31T00:51:02Z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0x0101003AA540612476CD42912810D7BECEEF85</vt:lpwstr>
  </property>
</Properties>
</file>